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 b="def" i="def"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Shape 1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1066800" y="6680200"/>
            <a:ext cx="22252676" cy="182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Shape 13"/>
          <p:cNvSpPr/>
          <p:nvPr>
            <p:ph type="title"/>
          </p:nvPr>
        </p:nvSpPr>
        <p:spPr>
          <a:xfrm>
            <a:off x="1066800" y="1854200"/>
            <a:ext cx="22237700" cy="4470400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14" name="Shape 14"/>
          <p:cNvSpPr/>
          <p:nvPr>
            <p:ph type="body" sz="quarter" idx="1"/>
          </p:nvPr>
        </p:nvSpPr>
        <p:spPr>
          <a:xfrm>
            <a:off x="1066800" y="7048500"/>
            <a:ext cx="22237700" cy="1435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5" name="Shape 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body" sz="quarter" idx="13"/>
          </p:nvPr>
        </p:nvSpPr>
        <p:spPr>
          <a:xfrm>
            <a:off x="2387600" y="8953500"/>
            <a:ext cx="196215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647700">
              <a:spcBef>
                <a:spcPts val="0"/>
              </a:spcBef>
              <a:buSzTx/>
              <a:buFontTx/>
              <a:buNone/>
              <a:defRPr sz="3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2" name="Shape 102"/>
          <p:cNvSpPr/>
          <p:nvPr>
            <p:ph type="body" sz="quarter" idx="14"/>
          </p:nvPr>
        </p:nvSpPr>
        <p:spPr>
          <a:xfrm>
            <a:off x="2387600" y="5988049"/>
            <a:ext cx="19621500" cy="109220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647700">
              <a:spcBef>
                <a:spcPts val="3400"/>
              </a:spcBef>
              <a:buSzTx/>
              <a:buFontTx/>
              <a:buNone/>
              <a:defRPr sz="5600"/>
            </a:lvl1pPr>
          </a:lstStyle>
          <a:p>
            <a:pPr/>
            <a:r>
              <a:t>“在此键入引文。”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14147800" y="11214100"/>
            <a:ext cx="0" cy="200043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Shape 23"/>
          <p:cNvSpPr/>
          <p:nvPr>
            <p:ph type="pic" idx="13"/>
          </p:nvPr>
        </p:nvSpPr>
        <p:spPr>
          <a:xfrm>
            <a:off x="0" y="0"/>
            <a:ext cx="24384000" cy="10680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2641600" y="10947400"/>
            <a:ext cx="10858500" cy="23876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/>
            <a:r>
              <a:t>标题文本</a:t>
            </a:r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14719300" y="11938000"/>
            <a:ext cx="9283700" cy="711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1066800" y="4622800"/>
            <a:ext cx="22237700" cy="4470400"/>
          </a:xfrm>
          <a:prstGeom prst="rect">
            <a:avLst/>
          </a:prstGeom>
        </p:spPr>
        <p:txBody>
          <a:bodyPr anchor="ctr"/>
          <a:lstStyle/>
          <a:p>
            <a:pPr/>
            <a:r>
              <a:t>标题文本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1066800" y="6845300"/>
            <a:ext cx="10002141" cy="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Shape 42"/>
          <p:cNvSpPr/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3" name="Shape 43"/>
          <p:cNvSpPr/>
          <p:nvPr>
            <p:ph type="title"/>
          </p:nvPr>
        </p:nvSpPr>
        <p:spPr>
          <a:xfrm>
            <a:off x="1066800" y="2019300"/>
            <a:ext cx="10007600" cy="4470400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44" name="Shape 44"/>
          <p:cNvSpPr/>
          <p:nvPr>
            <p:ph type="body" sz="quarter" idx="1"/>
          </p:nvPr>
        </p:nvSpPr>
        <p:spPr>
          <a:xfrm>
            <a:off x="1066800" y="7213600"/>
            <a:ext cx="10007600" cy="4470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xfrm>
            <a:off x="952499" y="12992100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53" name="Shape 5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1066800" y="2768600"/>
            <a:ext cx="9512612" cy="186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" name="Shape 70"/>
          <p:cNvSpPr/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1" name="Shape 71"/>
          <p:cNvSpPr/>
          <p:nvPr>
            <p:ph type="title"/>
          </p:nvPr>
        </p:nvSpPr>
        <p:spPr>
          <a:xfrm>
            <a:off x="1066800" y="469900"/>
            <a:ext cx="9525000" cy="1968500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72" name="Shape 72"/>
          <p:cNvSpPr/>
          <p:nvPr>
            <p:ph type="body" sz="half" idx="1"/>
          </p:nvPr>
        </p:nvSpPr>
        <p:spPr>
          <a:xfrm>
            <a:off x="1066800" y="3124200"/>
            <a:ext cx="9525000" cy="93726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4200"/>
              </a:spcBef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indent="-457200">
              <a:spcBef>
                <a:spcPts val="4200"/>
              </a:spcBef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indent="-457200">
              <a:spcBef>
                <a:spcPts val="4200"/>
              </a:spcBef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indent="-457200">
              <a:spcBef>
                <a:spcPts val="4200"/>
              </a:spcBef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indent="-457200">
              <a:spcBef>
                <a:spcPts val="4200"/>
              </a:spcBef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xfrm>
            <a:off x="957643" y="12992100"/>
            <a:ext cx="368504" cy="3746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body" idx="1"/>
          </p:nvPr>
        </p:nvSpPr>
        <p:spPr>
          <a:xfrm>
            <a:off x="1663700" y="1244600"/>
            <a:ext cx="21031200" cy="11201400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1" name="Shape 8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 flipH="1">
            <a:off x="15811739" y="711200"/>
            <a:ext cx="1" cy="11143606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9" name="Shape 89"/>
          <p:cNvSpPr/>
          <p:nvPr/>
        </p:nvSpPr>
        <p:spPr>
          <a:xfrm>
            <a:off x="15811500" y="6277570"/>
            <a:ext cx="7763085" cy="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0" name="Shape 90"/>
          <p:cNvSpPr/>
          <p:nvPr>
            <p:ph type="pic" sz="quarter" idx="13"/>
          </p:nvPr>
        </p:nvSpPr>
        <p:spPr>
          <a:xfrm>
            <a:off x="16014700" y="6502400"/>
            <a:ext cx="7569200" cy="5346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Shape 91"/>
          <p:cNvSpPr/>
          <p:nvPr>
            <p:ph type="pic" sz="quarter" idx="14"/>
          </p:nvPr>
        </p:nvSpPr>
        <p:spPr>
          <a:xfrm>
            <a:off x="16014700" y="709206"/>
            <a:ext cx="7569200" cy="53467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Shape 92"/>
          <p:cNvSpPr/>
          <p:nvPr>
            <p:ph type="pic" idx="15"/>
          </p:nvPr>
        </p:nvSpPr>
        <p:spPr>
          <a:xfrm>
            <a:off x="977900" y="713695"/>
            <a:ext cx="14579600" cy="111379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body" sz="quarter" idx="1"/>
          </p:nvPr>
        </p:nvSpPr>
        <p:spPr>
          <a:xfrm>
            <a:off x="977900" y="12179300"/>
            <a:ext cx="14579600" cy="1320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066800" y="2768600"/>
            <a:ext cx="22252698" cy="182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066800" y="469900"/>
            <a:ext cx="22237700" cy="196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1066800" y="3124200"/>
            <a:ext cx="22237700" cy="937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23216221" y="12992100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50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liangdong@smzdm.com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tif"/><Relationship Id="rId3" Type="http://schemas.openxmlformats.org/officeDocument/2006/relationships/image" Target="../media/image4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tif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liangdong@smzdm.com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Hadoop与Hive</a:t>
            </a:r>
          </a:p>
        </p:txBody>
      </p:sp>
      <p:sp>
        <p:nvSpPr>
          <p:cNvPr id="128" name="Shape 128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liangdong@smzdm.com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任务提交流程</a:t>
            </a:r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658368" indent="-658368">
              <a:buSzPct val="100000"/>
              <a:buAutoNum type="circleNumDbPlain" startAt="1"/>
            </a:pPr>
            <a:r>
              <a:t>RM负责AM和Resources</a:t>
            </a:r>
          </a:p>
          <a:p>
            <a:pPr marL="658368" indent="-658368">
              <a:buSzPct val="100000"/>
              <a:buAutoNum type="circleNumDbPlain" startAt="1"/>
            </a:pPr>
            <a:r>
              <a:t>AM负责Task</a:t>
            </a:r>
          </a:p>
        </p:txBody>
      </p:sp>
      <p:pic>
        <p:nvPicPr>
          <p:cNvPr id="16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69866" y="1490356"/>
            <a:ext cx="14812351" cy="10735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MapReduce整体流程</a:t>
            </a:r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658368" indent="-658368">
              <a:buSzPct val="100000"/>
              <a:buAutoNum type="circleNumDbPlain" startAt="1"/>
            </a:pPr>
          </a:p>
        </p:txBody>
      </p:sp>
      <p:pic>
        <p:nvPicPr>
          <p:cNvPr id="17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26388" y="460736"/>
            <a:ext cx="15930827" cy="123650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词频统计</a:t>
            </a:r>
          </a:p>
        </p:txBody>
      </p:sp>
      <p:sp>
        <p:nvSpPr>
          <p:cNvPr id="173" name="Shape 1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784225">
              <a:defRPr sz="3420"/>
            </a:lvl1pPr>
          </a:lstStyle>
          <a:p>
            <a:pPr/>
            <a:r>
              <a:t>感受MapReduce编程模型</a:t>
            </a:r>
          </a:p>
        </p:txBody>
      </p:sp>
      <p:pic>
        <p:nvPicPr>
          <p:cNvPr id="17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3848" y="2450498"/>
            <a:ext cx="19216304" cy="8815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MapReduce运行细节</a:t>
            </a:r>
          </a:p>
        </p:txBody>
      </p:sp>
      <p:sp>
        <p:nvSpPr>
          <p:cNvPr id="177" name="Shape 17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784225">
              <a:defRPr sz="3420"/>
            </a:pPr>
          </a:p>
        </p:txBody>
      </p:sp>
      <p:pic>
        <p:nvPicPr>
          <p:cNvPr id="17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1537" y="439590"/>
            <a:ext cx="19240926" cy="97888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Mapper运行细节</a:t>
            </a:r>
          </a:p>
        </p:txBody>
      </p:sp>
      <p:sp>
        <p:nvSpPr>
          <p:cNvPr id="181" name="Shape 18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658368" indent="-658368">
              <a:buSzPct val="100000"/>
              <a:buAutoNum type="circleNumDbPlain" startAt="1"/>
            </a:pPr>
          </a:p>
        </p:txBody>
      </p:sp>
      <p:pic>
        <p:nvPicPr>
          <p:cNvPr id="182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66777" y="692033"/>
            <a:ext cx="11900545" cy="123065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Reducer运行细节</a:t>
            </a:r>
          </a:p>
        </p:txBody>
      </p:sp>
      <p:sp>
        <p:nvSpPr>
          <p:cNvPr id="185" name="Shape 18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6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80447" y="3102765"/>
            <a:ext cx="17166802" cy="77126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Hadoop讨论时间</a:t>
            </a:r>
          </a:p>
        </p:txBody>
      </p:sp>
      <p:sp>
        <p:nvSpPr>
          <p:cNvPr id="189" name="Shape 189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658368" indent="-658368">
              <a:buSzPct val="100000"/>
              <a:buFontTx/>
              <a:buAutoNum type="circleNumDbPlain" startAt="1"/>
            </a:pPr>
            <a:r>
              <a:t>….</a:t>
            </a:r>
          </a:p>
          <a:p>
            <a:pPr marL="658368" indent="-658368">
              <a:buSzPct val="100000"/>
              <a:buFontTx/>
              <a:buAutoNum type="circleNumDbPlain" startAt="1"/>
            </a:pPr>
            <a:r>
              <a:t>……</a:t>
            </a:r>
          </a:p>
        </p:txBody>
      </p:sp>
      <p:grpSp>
        <p:nvGrpSpPr>
          <p:cNvPr id="192" name="Group 192"/>
          <p:cNvGrpSpPr/>
          <p:nvPr/>
        </p:nvGrpSpPr>
        <p:grpSpPr>
          <a:xfrm>
            <a:off x="10831500" y="3231750"/>
            <a:ext cx="13450288" cy="9182900"/>
            <a:chOff x="0" y="0"/>
            <a:chExt cx="13450287" cy="9182898"/>
          </a:xfrm>
        </p:grpSpPr>
        <p:pic>
          <p:nvPicPr>
            <p:cNvPr id="191" name="qa2_0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5100" y="114300"/>
              <a:ext cx="13120088" cy="875109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0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3450288" cy="918289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什么是Hive</a:t>
            </a:r>
          </a:p>
        </p:txBody>
      </p:sp>
      <p:sp>
        <p:nvSpPr>
          <p:cNvPr id="195" name="Shape 19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14400" indent="-914400">
              <a:buSzPct val="100000"/>
              <a:buFontTx/>
              <a:buAutoNum type="circleNumDbPlain" startAt="1"/>
            </a:pPr>
            <a:r>
              <a:t>基于Hadoop建设的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数据仓库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indent="-914400">
              <a:buSzPct val="100000"/>
              <a:buFontTx/>
              <a:buAutoNum type="circleNumDbPlain" startAt="1"/>
            </a:pPr>
            <a:r>
              <a:t>使用熟悉的SQL语言操纵数据</a:t>
            </a:r>
          </a:p>
          <a:p>
            <a:pPr marL="914400" indent="-914400">
              <a:buSzPct val="100000"/>
              <a:buFontTx/>
              <a:buAutoNum type="circleNumDbPlain" startAt="1"/>
            </a:pPr>
            <a:r>
              <a:t>用于ETL（extract/transform/load），数据报表，数据分析</a:t>
            </a:r>
          </a:p>
        </p:txBody>
      </p:sp>
      <p:grpSp>
        <p:nvGrpSpPr>
          <p:cNvPr id="198" name="Group 198"/>
          <p:cNvGrpSpPr/>
          <p:nvPr/>
        </p:nvGrpSpPr>
        <p:grpSpPr>
          <a:xfrm>
            <a:off x="1949477" y="7680408"/>
            <a:ext cx="14570540" cy="5971072"/>
            <a:chOff x="0" y="0"/>
            <a:chExt cx="14570538" cy="5971070"/>
          </a:xfrm>
        </p:grpSpPr>
        <p:pic>
          <p:nvPicPr>
            <p:cNvPr id="197" name="pasted-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5100" y="114300"/>
              <a:ext cx="14240339" cy="55392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6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570539" cy="597107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Hive整体架构</a:t>
            </a:r>
          </a:p>
        </p:txBody>
      </p:sp>
      <p:sp>
        <p:nvSpPr>
          <p:cNvPr id="201" name="Shape 20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784225">
              <a:defRPr sz="3420"/>
            </a:pPr>
          </a:p>
        </p:txBody>
      </p:sp>
      <p:pic>
        <p:nvPicPr>
          <p:cNvPr id="20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5835" y="115754"/>
            <a:ext cx="21909665" cy="109113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数据来源</a:t>
            </a:r>
          </a:p>
        </p:txBody>
      </p:sp>
      <p:sp>
        <p:nvSpPr>
          <p:cNvPr id="205" name="Shape 20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658368" indent="-658368">
              <a:buSzPct val="100000"/>
              <a:buAutoNum type="circleNumDbPlain" startAt="1"/>
            </a:pPr>
          </a:p>
        </p:txBody>
      </p:sp>
      <p:pic>
        <p:nvPicPr>
          <p:cNvPr id="20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30026" y="1383192"/>
            <a:ext cx="9115948" cy="109496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什么是Hadoop</a:t>
            </a: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14400" indent="-914400">
              <a:buSzPct val="100000"/>
              <a:buFontTx/>
              <a:buAutoNum type="circleNumDbPlain" startAt="1"/>
            </a:pPr>
            <a:r>
              <a:t>一个分析与处理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大数据</a:t>
            </a:r>
            <a:r>
              <a:t>的开源软件平台</a:t>
            </a:r>
          </a:p>
          <a:p>
            <a:pPr marL="914400" indent="-914400">
              <a:buSzPct val="100000"/>
              <a:buFontTx/>
              <a:buAutoNum type="circleNumDbPlain" startAt="1"/>
            </a:pPr>
            <a:r>
              <a:t>管理大量服务器组成的存储与计算集群</a:t>
            </a:r>
          </a:p>
          <a:p>
            <a:pPr marL="914400" indent="-914400">
              <a:buSzPct val="100000"/>
              <a:buFontTx/>
              <a:buAutoNum type="circleNumDbPlain" startAt="1"/>
            </a:pPr>
            <a:r>
              <a:t>对硬件、软件故障高度容错</a:t>
            </a:r>
          </a:p>
          <a:p>
            <a:pPr marL="914400" indent="-914400">
              <a:buSzPct val="100000"/>
              <a:buFontTx/>
              <a:buAutoNum type="circleNumDbPlain" startAt="1"/>
            </a:pPr>
            <a:r>
              <a:t>简单的编程模型处理复杂的分布式计算</a:t>
            </a:r>
          </a:p>
          <a:p>
            <a:pPr marL="914400" indent="-914400">
              <a:buSzPct val="100000"/>
              <a:buFontTx/>
              <a:buAutoNum type="circleNumDbPlain" startAt="1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存储划分</a:t>
            </a:r>
          </a:p>
        </p:txBody>
      </p:sp>
      <p:sp>
        <p:nvSpPr>
          <p:cNvPr id="209" name="Shape 20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24892" y="1907228"/>
            <a:ext cx="16004637" cy="9528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/>
          </p:nvPr>
        </p:nvSpPr>
        <p:spPr>
          <a:xfrm>
            <a:off x="1604744" y="10287848"/>
            <a:ext cx="12519509" cy="3120267"/>
          </a:xfrm>
          <a:prstGeom prst="rect">
            <a:avLst/>
          </a:prstGeom>
        </p:spPr>
        <p:txBody>
          <a:bodyPr/>
          <a:lstStyle>
            <a:lvl1pPr algn="l" defTabSz="775969">
              <a:defRPr sz="5452">
                <a:latin typeface="ヒラギノ角ゴ StdN"/>
                <a:ea typeface="ヒラギノ角ゴ StdN"/>
                <a:cs typeface="ヒラギノ角ゴ StdN"/>
                <a:sym typeface="ヒラギノ角ゴ StdN"/>
              </a:defRPr>
            </a:lvl1pPr>
          </a:lstStyle>
          <a:p>
            <a:pPr/>
            <a:r>
              <a:t>select user.name, order.orderid from order JOIN user on order.uid = user.uid</a:t>
            </a:r>
          </a:p>
        </p:txBody>
      </p:sp>
      <p:sp>
        <p:nvSpPr>
          <p:cNvPr id="213" name="Shape 21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784225">
              <a:defRPr sz="3420"/>
            </a:lvl1pPr>
          </a:lstStyle>
          <a:p>
            <a:pPr/>
            <a:r>
              <a:t>SQL转换MapReduce</a:t>
            </a:r>
          </a:p>
        </p:txBody>
      </p:sp>
      <p:pic>
        <p:nvPicPr>
          <p:cNvPr id="21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6587" y="821497"/>
            <a:ext cx="19850826" cy="90250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谢谢观看</a:t>
            </a:r>
          </a:p>
        </p:txBody>
      </p:sp>
      <p:sp>
        <p:nvSpPr>
          <p:cNvPr id="217" name="Shape 21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liangdong@smzdm.com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Hadoop的组成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14400" indent="-914400">
              <a:buSzPct val="100000"/>
              <a:buFontTx/>
              <a:buAutoNum type="circleNumDbPlain" startAt="1"/>
            </a:pPr>
            <a:r>
              <a:t>HDFS：分布式文件系统</a:t>
            </a:r>
          </a:p>
          <a:p>
            <a:pPr marL="914400" indent="-914400">
              <a:buSzPct val="100000"/>
              <a:buFontTx/>
              <a:buAutoNum type="circleNumDbPlain" startAt="1"/>
            </a:pPr>
            <a:r>
              <a:t>YARN：资源管理与任务调度</a:t>
            </a:r>
          </a:p>
          <a:p>
            <a:pPr marL="914400" indent="-914400">
              <a:buSzPct val="100000"/>
              <a:buFontTx/>
              <a:buAutoNum type="circleNumDbPlain" startAt="1"/>
            </a:pPr>
            <a:r>
              <a:t>MapReduce：基于YARN的大数据并行计算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HDFS整体架构</a:t>
            </a:r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658368" indent="-658368">
              <a:buSzPct val="100000"/>
              <a:buAutoNum type="circleNumDbPlain" startAt="1"/>
            </a:pPr>
            <a:r>
              <a:t>适合大文件，不适合小文件</a:t>
            </a:r>
          </a:p>
          <a:p>
            <a:pPr marL="658368" indent="-658368">
              <a:buSzPct val="100000"/>
              <a:buAutoNum type="circleNumDbPlain" startAt="1"/>
            </a:pPr>
            <a:r>
              <a:t>一次顺序写入（独占），多次随机读取（非独占）</a:t>
            </a:r>
          </a:p>
        </p:txBody>
      </p:sp>
      <p:grpSp>
        <p:nvGrpSpPr>
          <p:cNvPr id="140" name="Group 140"/>
          <p:cNvGrpSpPr/>
          <p:nvPr/>
        </p:nvGrpSpPr>
        <p:grpSpPr>
          <a:xfrm>
            <a:off x="11315489" y="2623682"/>
            <a:ext cx="12995142" cy="9184231"/>
            <a:chOff x="0" y="0"/>
            <a:chExt cx="12995140" cy="9184230"/>
          </a:xfrm>
        </p:grpSpPr>
        <p:pic>
          <p:nvPicPr>
            <p:cNvPr id="139" name="pasted-image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5100" y="114300"/>
              <a:ext cx="12664941" cy="87524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8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995141" cy="918423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数据复制</a:t>
            </a:r>
          </a:p>
        </p:txBody>
      </p:sp>
      <p:sp>
        <p:nvSpPr>
          <p:cNvPr id="143" name="Shape 1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658368" indent="-658368">
              <a:buSzPct val="100000"/>
              <a:buAutoNum type="circleNumDbPlain" startAt="1"/>
            </a:pPr>
            <a:r>
              <a:t>多副本冗余，通常3份</a:t>
            </a:r>
          </a:p>
          <a:p>
            <a:pPr marL="658368" indent="-658368">
              <a:buSzPct val="100000"/>
              <a:buAutoNum type="circleNumDbPlain" startAt="1"/>
            </a:pPr>
            <a:r>
              <a:t>机架感知，兼备可用性与写入性能</a:t>
            </a:r>
          </a:p>
        </p:txBody>
      </p:sp>
      <p:grpSp>
        <p:nvGrpSpPr>
          <p:cNvPr id="146" name="Group 146"/>
          <p:cNvGrpSpPr/>
          <p:nvPr/>
        </p:nvGrpSpPr>
        <p:grpSpPr>
          <a:xfrm>
            <a:off x="11315489" y="3644182"/>
            <a:ext cx="12919389" cy="8152400"/>
            <a:chOff x="0" y="0"/>
            <a:chExt cx="12919387" cy="8152399"/>
          </a:xfrm>
        </p:grpSpPr>
        <p:pic>
          <p:nvPicPr>
            <p:cNvPr id="145" name="hdfsdatanodes.gi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5100" y="114300"/>
              <a:ext cx="12589188" cy="7720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4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919388" cy="81524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写入流程</a:t>
            </a:r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658368" indent="-658368">
              <a:buSzPct val="100000"/>
              <a:buAutoNum type="circleNumDbPlain" startAt="1"/>
            </a:lvl1pPr>
          </a:lstStyle>
          <a:p>
            <a:pPr/>
            <a:r>
              <a:t>流水线复制</a:t>
            </a:r>
          </a:p>
        </p:txBody>
      </p:sp>
      <p:pic>
        <p:nvPicPr>
          <p:cNvPr id="15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34385" y="2917954"/>
            <a:ext cx="15456577" cy="94614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读取流程</a:t>
            </a:r>
          </a:p>
        </p:txBody>
      </p:sp>
      <p:sp>
        <p:nvSpPr>
          <p:cNvPr id="153" name="Shape 15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658368" indent="-658368">
              <a:buSzPct val="100000"/>
              <a:buAutoNum type="circleNumDbPlain" startAt="1"/>
            </a:lvl1pPr>
          </a:lstStyle>
          <a:p>
            <a:pPr/>
            <a:r>
              <a:t>就近读取</a:t>
            </a:r>
          </a:p>
        </p:txBody>
      </p:sp>
      <p:pic>
        <p:nvPicPr>
          <p:cNvPr id="15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54996" y="2990171"/>
            <a:ext cx="15979478" cy="8927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block存储结构</a:t>
            </a:r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658368" indent="-658368">
              <a:buSzPct val="100000"/>
              <a:buAutoNum type="circleNumDbPlain" startAt="1"/>
            </a:pPr>
            <a:r>
              <a:t>最小存储单元：64M block</a:t>
            </a:r>
          </a:p>
          <a:p>
            <a:pPr marL="658368" indent="-658368">
              <a:buSzPct val="100000"/>
              <a:buAutoNum type="circleNumDbPlain" startAt="1"/>
            </a:pPr>
            <a:r>
              <a:t>最小读写单位：512B chunk</a:t>
            </a:r>
          </a:p>
          <a:p>
            <a:pPr marL="658368" indent="-658368">
              <a:buSzPct val="100000"/>
              <a:buAutoNum type="circleNumDbPlain" startAt="1"/>
            </a:pPr>
            <a:r>
              <a:t>完整性校验：meta文件</a:t>
            </a:r>
          </a:p>
        </p:txBody>
      </p:sp>
      <p:pic>
        <p:nvPicPr>
          <p:cNvPr id="15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42504" y="3923287"/>
            <a:ext cx="15725929" cy="83549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Yarn整体架构</a:t>
            </a:r>
          </a:p>
        </p:txBody>
      </p:sp>
      <p:sp>
        <p:nvSpPr>
          <p:cNvPr id="161" name="Shape 16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784225">
              <a:defRPr sz="3420"/>
            </a:lvl1pPr>
          </a:lstStyle>
          <a:p>
            <a:pPr/>
            <a:r>
              <a:t>一个可运行任何分布式应用程序的集群</a:t>
            </a:r>
          </a:p>
        </p:txBody>
      </p:sp>
      <p:pic>
        <p:nvPicPr>
          <p:cNvPr id="16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6393" y="1081109"/>
            <a:ext cx="17911214" cy="85057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