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标题文本</a:t>
            </a:r>
          </a:p>
        </p:txBody>
      </p:sp>
      <p:sp>
        <p:nvSpPr>
          <p:cNvPr id="12" name="正文级别 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在此键入引文。”"/>
          <p:cNvSpPr txBox="1"/>
          <p:nvPr>
            <p:ph type="body" sz="quarter" idx="14"/>
          </p:nvPr>
        </p:nvSpPr>
        <p:spPr>
          <a:xfrm>
            <a:off x="1270000" y="4216400"/>
            <a:ext cx="10464800" cy="711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“在此键入引文。”</a:t>
            </a:r>
          </a:p>
        </p:txBody>
      </p:sp>
      <p:sp>
        <p:nvSpPr>
          <p:cNvPr id="9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标题文本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标题文本</a:t>
            </a:r>
          </a:p>
        </p:txBody>
      </p:sp>
      <p:sp>
        <p:nvSpPr>
          <p:cNvPr id="22" name="正文级别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标题文本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标题文本</a:t>
            </a:r>
          </a:p>
        </p:txBody>
      </p:sp>
      <p:sp>
        <p:nvSpPr>
          <p:cNvPr id="40" name="正文级别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4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57" name="正文级别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67" name="正文级别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图像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图像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3" name="正文级别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liangdong@smzdm.com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tif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tif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artifacts.elastic.co/downloads/elasticsearch/elasticsearch-5.6.4.tar.gz" TargetMode="Externa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Elasticsearch入门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Elasticsearch入门</a:t>
            </a:r>
          </a:p>
        </p:txBody>
      </p:sp>
      <p:sp>
        <p:nvSpPr>
          <p:cNvPr id="120" name="liangdong@smzdm.com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liangdong@smzdm.com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查看索引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查看索引</a:t>
            </a:r>
          </a:p>
        </p:txBody>
      </p:sp>
      <p:pic>
        <p:nvPicPr>
          <p:cNvPr id="149" name="EB251A24-251B-44B1-BAA3-363340223071.png" descr="EB251A24-251B-44B1-BAA3-36334022307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3351" y="2096720"/>
            <a:ext cx="11099801" cy="83912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索引更多员工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索引更多员工</a:t>
            </a:r>
          </a:p>
        </p:txBody>
      </p:sp>
      <p:sp>
        <p:nvSpPr>
          <p:cNvPr id="152" name="PUT /megacorp/employee/2…"/>
          <p:cNvSpPr txBox="1"/>
          <p:nvPr/>
        </p:nvSpPr>
        <p:spPr>
          <a:xfrm>
            <a:off x="1234826" y="2622549"/>
            <a:ext cx="8515699" cy="247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ts val="4300"/>
              </a:lnSpc>
              <a:defRPr b="0" sz="1600">
                <a:solidFill>
                  <a:srgbClr val="33333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PUT /megacorp/employee/2</a:t>
            </a:r>
          </a:p>
          <a:p>
            <a:pPr algn="l" defTabSz="457200">
              <a:lnSpc>
                <a:spcPts val="4300"/>
              </a:lnSpc>
              <a:defRPr b="0" sz="1600">
                <a:solidFill>
                  <a:srgbClr val="33333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</a:p>
          <a:p>
            <a:pPr algn="l" defTabSz="457200">
              <a:lnSpc>
                <a:spcPts val="4300"/>
              </a:lnSpc>
              <a:defRPr b="0" sz="1600">
                <a:solidFill>
                  <a:srgbClr val="33333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"first_name" :  "Jane",</a:t>
            </a:r>
          </a:p>
          <a:p>
            <a:pPr algn="l" defTabSz="457200">
              <a:lnSpc>
                <a:spcPts val="4300"/>
              </a:lnSpc>
              <a:defRPr b="0" sz="1600">
                <a:solidFill>
                  <a:srgbClr val="33333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"last_name" :   "Smith",</a:t>
            </a:r>
          </a:p>
          <a:p>
            <a:pPr algn="l" defTabSz="457200">
              <a:lnSpc>
                <a:spcPts val="4300"/>
              </a:lnSpc>
              <a:defRPr b="0" sz="1600">
                <a:solidFill>
                  <a:srgbClr val="33333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"age" :         32,</a:t>
            </a:r>
          </a:p>
          <a:p>
            <a:pPr algn="l" defTabSz="457200">
              <a:lnSpc>
                <a:spcPts val="4300"/>
              </a:lnSpc>
              <a:defRPr b="0" sz="1600">
                <a:solidFill>
                  <a:srgbClr val="33333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"about" :       "I like to collect rock albums",</a:t>
            </a:r>
          </a:p>
          <a:p>
            <a:pPr algn="l" defTabSz="457200">
              <a:lnSpc>
                <a:spcPts val="4300"/>
              </a:lnSpc>
              <a:defRPr b="0" sz="1600">
                <a:solidFill>
                  <a:srgbClr val="33333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"interests":  [ "music" ]</a:t>
            </a:r>
          </a:p>
          <a:p>
            <a:pPr algn="l" defTabSz="457200">
              <a:lnSpc>
                <a:spcPts val="4300"/>
              </a:lnSpc>
              <a:defRPr b="0" sz="1600">
                <a:solidFill>
                  <a:srgbClr val="33333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}</a:t>
            </a:r>
          </a:p>
        </p:txBody>
      </p:sp>
      <p:sp>
        <p:nvSpPr>
          <p:cNvPr id="153" name="PUT /megacorp/employee/3…"/>
          <p:cNvSpPr txBox="1"/>
          <p:nvPr/>
        </p:nvSpPr>
        <p:spPr>
          <a:xfrm>
            <a:off x="1197768" y="5899149"/>
            <a:ext cx="5986464" cy="247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4300"/>
              </a:lnSpc>
              <a:defRPr b="0" sz="1600">
                <a:solidFill>
                  <a:srgbClr val="33333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PUT /megacorp/employee/3</a:t>
            </a:r>
          </a:p>
          <a:p>
            <a:pPr algn="l" defTabSz="457200">
              <a:lnSpc>
                <a:spcPts val="4300"/>
              </a:lnSpc>
              <a:defRPr b="0" sz="1600">
                <a:solidFill>
                  <a:srgbClr val="33333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</a:p>
          <a:p>
            <a:pPr algn="l" defTabSz="457200">
              <a:lnSpc>
                <a:spcPts val="4300"/>
              </a:lnSpc>
              <a:defRPr b="0" sz="1600">
                <a:solidFill>
                  <a:srgbClr val="33333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"first_name" :  "Douglas",</a:t>
            </a:r>
          </a:p>
          <a:p>
            <a:pPr algn="l" defTabSz="457200">
              <a:lnSpc>
                <a:spcPts val="4300"/>
              </a:lnSpc>
              <a:defRPr b="0" sz="1600">
                <a:solidFill>
                  <a:srgbClr val="33333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"last_name" :   "Fir",</a:t>
            </a:r>
          </a:p>
          <a:p>
            <a:pPr algn="l" defTabSz="457200">
              <a:lnSpc>
                <a:spcPts val="4300"/>
              </a:lnSpc>
              <a:defRPr b="0" sz="1600">
                <a:solidFill>
                  <a:srgbClr val="33333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"age" :         35,</a:t>
            </a:r>
          </a:p>
          <a:p>
            <a:pPr algn="l" defTabSz="457200">
              <a:lnSpc>
                <a:spcPts val="4300"/>
              </a:lnSpc>
              <a:defRPr b="0" sz="1600">
                <a:solidFill>
                  <a:srgbClr val="33333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"about":        "I like to build cabinets",</a:t>
            </a:r>
          </a:p>
          <a:p>
            <a:pPr algn="l" defTabSz="457200">
              <a:lnSpc>
                <a:spcPts val="4300"/>
              </a:lnSpc>
              <a:defRPr b="0" sz="1600">
                <a:solidFill>
                  <a:srgbClr val="33333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"interests":  [ "forestry" ]</a:t>
            </a:r>
          </a:p>
          <a:p>
            <a:pPr algn="l" defTabSz="457200">
              <a:lnSpc>
                <a:spcPts val="4300"/>
              </a:lnSpc>
              <a:defRPr b="0" sz="1600">
                <a:solidFill>
                  <a:srgbClr val="33333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搜索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搜索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按ID查询员工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按ID查询员工</a:t>
            </a:r>
          </a:p>
        </p:txBody>
      </p:sp>
      <p:pic>
        <p:nvPicPr>
          <p:cNvPr id="158" name="A37B4D61-ACA3-4CAC-A326-16269A7AA75B.png" descr="A37B4D61-ACA3-4CAC-A326-16269A7AA75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198" y="2489200"/>
            <a:ext cx="11569701" cy="477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无条件搜索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无条件搜索</a:t>
            </a:r>
          </a:p>
        </p:txBody>
      </p:sp>
      <p:pic>
        <p:nvPicPr>
          <p:cNvPr id="161" name="7D00C459-00D2-45D5-91D1-A50302C25AEE.png" descr="7D00C459-00D2-45D5-91D1-A50302C25AE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423" y="1917749"/>
            <a:ext cx="12469953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简单条件搜索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简单条件搜索</a:t>
            </a:r>
          </a:p>
        </p:txBody>
      </p:sp>
      <p:pic>
        <p:nvPicPr>
          <p:cNvPr id="164" name="B51717F7-9FF9-4A3A-BA57-367E9DFBE6BD.png" descr="B51717F7-9FF9-4A3A-BA57-367E9DFBE6B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5683" y="1942475"/>
            <a:ext cx="11099801" cy="8262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查询表达式搜索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查询表达式搜索</a:t>
            </a:r>
          </a:p>
        </p:txBody>
      </p:sp>
      <p:pic>
        <p:nvPicPr>
          <p:cNvPr id="167" name="3C94F8CB-83B1-471B-85AE-457A9EF8A464.png" descr="3C94F8CB-83B1-471B-85AE-457A9EF8A46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52754"/>
            <a:ext cx="13004800" cy="77752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更复杂的表达式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更复杂的表达式</a:t>
            </a:r>
          </a:p>
        </p:txBody>
      </p:sp>
      <p:pic>
        <p:nvPicPr>
          <p:cNvPr id="170" name="B9A76325-84CA-41C5-B9B4-C755DD639C54.png" descr="B9A76325-84CA-41C5-B9B4-C755DD639C5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416139"/>
            <a:ext cx="13004800" cy="66485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全文搜索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全文搜索</a:t>
            </a:r>
          </a:p>
        </p:txBody>
      </p:sp>
      <p:pic>
        <p:nvPicPr>
          <p:cNvPr id="173" name="88344FBE-C7D2-4932-BAE0-2D0EFC11747E.png" descr="88344FBE-C7D2-4932-BAE0-2D0EFC11747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271" y="1970401"/>
            <a:ext cx="10145039" cy="779399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相关性"/>
          <p:cNvSpPr txBox="1"/>
          <p:nvPr/>
        </p:nvSpPr>
        <p:spPr>
          <a:xfrm>
            <a:off x="9874250" y="5327650"/>
            <a:ext cx="192077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相关性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短语搜索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短语搜索</a:t>
            </a:r>
          </a:p>
        </p:txBody>
      </p:sp>
      <p:pic>
        <p:nvPicPr>
          <p:cNvPr id="177" name="B9CF602A-D6F7-45D1-B024-8EA653378527.png" descr="B9CF602A-D6F7-45D1-B024-8EA65337852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993651"/>
            <a:ext cx="12700000" cy="6934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ES用途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ES用途</a:t>
            </a:r>
          </a:p>
        </p:txBody>
      </p:sp>
      <p:sp>
        <p:nvSpPr>
          <p:cNvPr id="123" name="搜索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搜索</a:t>
            </a:r>
          </a:p>
          <a:p>
            <a:pPr/>
            <a:r>
              <a:t>统计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高亮搜索结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高亮搜索结果</a:t>
            </a:r>
          </a:p>
        </p:txBody>
      </p:sp>
      <p:pic>
        <p:nvPicPr>
          <p:cNvPr id="180" name="7E7327D9-7695-47EA-A46C-42783394E5AF.png" descr="7E7327D9-7695-47EA-A46C-42783394E5AF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70324"/>
            <a:ext cx="13004800" cy="74936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统计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统计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聚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聚合</a:t>
            </a:r>
          </a:p>
        </p:txBody>
      </p:sp>
      <p:pic>
        <p:nvPicPr>
          <p:cNvPr id="185" name="84C50561-B59D-4450-8729-5829921D4C71.png" descr="84C50561-B59D-4450-8729-5829921D4C7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2742" y="1935162"/>
            <a:ext cx="11823701" cy="8966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先查询再聚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先查询再聚合</a:t>
            </a:r>
          </a:p>
        </p:txBody>
      </p:sp>
      <p:pic>
        <p:nvPicPr>
          <p:cNvPr id="188" name="E3525D1E-78AF-4576-BB0D-5757DB2FEEB5.png" descr="E3525D1E-78AF-4576-BB0D-5757DB2FEEB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9830" y="2103090"/>
            <a:ext cx="11836401" cy="7747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嵌套聚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嵌套聚合</a:t>
            </a:r>
          </a:p>
        </p:txBody>
      </p:sp>
      <p:pic>
        <p:nvPicPr>
          <p:cNvPr id="191" name="C9C20A50-5162-4D50-88C7-C2D4FBA5CE42.png" descr="C9C20A50-5162-4D50-88C7-C2D4FBA5CE4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947" y="1966912"/>
            <a:ext cx="11582401" cy="8763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应用场景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应用场景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搜索提示与校错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搜索提示与校错</a:t>
            </a:r>
          </a:p>
        </p:txBody>
      </p:sp>
      <p:pic>
        <p:nvPicPr>
          <p:cNvPr id="196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6900" y="3022600"/>
            <a:ext cx="7188200" cy="434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内容搜索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内容搜索</a:t>
            </a:r>
          </a:p>
        </p:txBody>
      </p:sp>
      <p:pic>
        <p:nvPicPr>
          <p:cNvPr id="199" name="947D23E9-1613-4DDF-A27C-D3306C1379F5.png" descr="947D23E9-1613-4DDF-A27C-D3306C1379F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2803" y="2490252"/>
            <a:ext cx="8819194" cy="82397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拉模式 - Feed流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拉模式 - Feed流</a:t>
            </a:r>
          </a:p>
        </p:txBody>
      </p:sp>
      <p:pic>
        <p:nvPicPr>
          <p:cNvPr id="202" name="5C2F6F37-BA7B-4654-9570-FCE7F1A5C136.png" descr="5C2F6F37-BA7B-4654-9570-FCE7F1A5C13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1182" y="2074167"/>
            <a:ext cx="11645901" cy="8851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ELK日志平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ELK日志平台</a:t>
            </a:r>
          </a:p>
        </p:txBody>
      </p:sp>
      <p:pic>
        <p:nvPicPr>
          <p:cNvPr id="205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2430866"/>
            <a:ext cx="13004800" cy="62888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ES优势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ES优势</a:t>
            </a:r>
          </a:p>
        </p:txBody>
      </p:sp>
      <p:sp>
        <p:nvSpPr>
          <p:cNvPr id="126" name="为什么不是sphinx，solr？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为什么不是sphinx，solr？</a:t>
            </a:r>
          </a:p>
          <a:p>
            <a:pPr/>
            <a:r>
              <a:t>ES努力成为黑盒，低门槛：</a:t>
            </a:r>
          </a:p>
          <a:p>
            <a:pPr lvl="1"/>
            <a:r>
              <a:t>分布式</a:t>
            </a:r>
          </a:p>
          <a:p>
            <a:pPr lvl="1"/>
            <a:r>
              <a:t>实时</a:t>
            </a:r>
          </a:p>
          <a:p>
            <a:pPr lvl="1"/>
            <a:r>
              <a:t>搜索+分析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idea - 实时文章热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idea - 实时文章热度</a:t>
            </a:r>
          </a:p>
        </p:txBody>
      </p:sp>
      <p:pic>
        <p:nvPicPr>
          <p:cNvPr id="208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50" y="2203450"/>
            <a:ext cx="12687300" cy="755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谢谢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谢谢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认识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认识ES</a:t>
            </a:r>
          </a:p>
        </p:txBody>
      </p:sp>
      <p:sp>
        <p:nvSpPr>
          <p:cNvPr id="129" name="一个分布式实时文档存储，每个字段可以被索引与搜索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一个分布式实时文档存储，每个字段可以被索引与搜索</a:t>
            </a:r>
          </a:p>
          <a:p>
            <a:pPr/>
            <a:r>
              <a:t>一个分布式实时分析搜索引擎</a:t>
            </a:r>
          </a:p>
          <a:p>
            <a:pPr/>
            <a:r>
              <a:t>能胜任上百个服务节点的扩展，并支持PB级别的结构化或非结构化数据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图像" descr="图像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7912" t="67" r="15521" b="0"/>
          <a:stretch>
            <a:fillRect/>
          </a:stretch>
        </p:blipFill>
        <p:spPr>
          <a:xfrm>
            <a:off x="6718300" y="2590800"/>
            <a:ext cx="5334000" cy="6282267"/>
          </a:xfrm>
          <a:prstGeom prst="rect">
            <a:avLst/>
          </a:prstGeom>
        </p:spPr>
      </p:pic>
      <p:sp>
        <p:nvSpPr>
          <p:cNvPr id="132" name="回忆时光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回忆时光</a:t>
            </a:r>
          </a:p>
        </p:txBody>
      </p:sp>
      <p:sp>
        <p:nvSpPr>
          <p:cNvPr id="133" name="许多年前，一个刚结婚的名叫 Shay Banon 的失业开发者，跟着他的妻子去了伦敦，他的妻子在那里学习厨师。 在寻找一个赚钱的工作的时候，为了给他的妻子做一个食谱搜索引擎，他开始使用 Lucene 的一个早期版本。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ts val="3700"/>
              </a:lnSpc>
              <a:spcBef>
                <a:spcPts val="1000"/>
              </a:spcBef>
              <a:buSzTx/>
              <a:buNone/>
              <a:defRPr sz="1600">
                <a:solidFill>
                  <a:srgbClr val="444444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许多年前，一个刚结婚的名叫 Shay Banon 的失业开发者，跟着他的妻子去了伦敦，他的妻子在那里学习厨师。 在寻找一个赚钱的工作的时候，为了给他的妻子做一个食谱搜索引擎，他开始使用 Lucene 的一个早期版本。</a:t>
            </a:r>
          </a:p>
          <a:p>
            <a:pPr marL="0" indent="0" defTabSz="457200">
              <a:lnSpc>
                <a:spcPts val="3700"/>
              </a:lnSpc>
              <a:spcBef>
                <a:spcPts val="1000"/>
              </a:spcBef>
              <a:buSzTx/>
              <a:buNone/>
              <a:defRPr sz="1600">
                <a:solidFill>
                  <a:srgbClr val="444444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直接使用 Lucene 是很难的，因此 Shay 开始做一个抽象层，Java 开发者使用它可以很简单的给他们的程序添加搜索功能。 他发布了他的第一个开源项目 Compass。</a:t>
            </a:r>
          </a:p>
          <a:p>
            <a:pPr marL="0" indent="0" defTabSz="457200">
              <a:lnSpc>
                <a:spcPts val="3700"/>
              </a:lnSpc>
              <a:spcBef>
                <a:spcPts val="1000"/>
              </a:spcBef>
              <a:buSzTx/>
              <a:buNone/>
              <a:defRPr sz="1600">
                <a:solidFill>
                  <a:srgbClr val="444444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后来 Shay 获得了一份工作，主要是高性能，分布式环境下的内存数据网格。这个对于高性能，实时，分布式搜索引擎的需求尤为突出， 他决定重写 Compass，把它变为一个独立的服务并取名 Elasticsearch。</a:t>
            </a:r>
          </a:p>
          <a:p>
            <a:pPr marL="0" indent="0" defTabSz="457200">
              <a:lnSpc>
                <a:spcPts val="3700"/>
              </a:lnSpc>
              <a:spcBef>
                <a:spcPts val="1000"/>
              </a:spcBef>
              <a:buSzTx/>
              <a:buNone/>
              <a:defRPr sz="1600">
                <a:solidFill>
                  <a:srgbClr val="444444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第一个公开版本在2010年2月发布，从此以后，Elasticsearch 已经成为了 Github 上最活跃的项目之一，他拥有超过300名 contributors(目前736名 contributors )。 一家公司已经开始围绕 Elasticsearch 提供商业服务，并开发新的特性，但是，Elasticsearch 将永远开源并对所有人可用。</a:t>
            </a:r>
          </a:p>
          <a:p>
            <a:pPr marL="0" indent="0" defTabSz="457200">
              <a:lnSpc>
                <a:spcPts val="3700"/>
              </a:lnSpc>
              <a:spcBef>
                <a:spcPts val="1000"/>
              </a:spcBef>
              <a:buSzTx/>
              <a:buNone/>
              <a:defRPr b="1" sz="1600">
                <a:solidFill>
                  <a:srgbClr val="444444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据说，Shay 的妻子还在等着她的食谱搜索引擎…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分布式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分布式</a:t>
            </a:r>
          </a:p>
        </p:txBody>
      </p:sp>
      <p:pic>
        <p:nvPicPr>
          <p:cNvPr id="136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2927350"/>
            <a:ext cx="9525000" cy="285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启动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启动ES</a:t>
            </a:r>
          </a:p>
        </p:txBody>
      </p:sp>
      <p:sp>
        <p:nvSpPr>
          <p:cNvPr id="139" name="下载步骤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93370" indent="-293370" defTabSz="385572">
              <a:spcBef>
                <a:spcPts val="2700"/>
              </a:spcBef>
              <a:defRPr sz="2112"/>
            </a:pPr>
            <a:r>
              <a:t>下载步骤</a:t>
            </a:r>
          </a:p>
          <a:p>
            <a:pPr lvl="1" marL="586740" indent="-293370" defTabSz="385572">
              <a:spcBef>
                <a:spcPts val="2700"/>
              </a:spcBef>
              <a:defRPr sz="2112"/>
            </a:pPr>
            <a:r>
              <a:t>curl -L -O </a:t>
            </a:r>
            <a:r>
              <a:rPr u="sng">
                <a:hlinkClick r:id="rId2" invalidUrl="" action="" tgtFrame="" tooltip="" history="1" highlightClick="0" endSnd="0"/>
              </a:rPr>
              <a:t>https://artifacts.elastic.co/downloads/elasticsearch/elasticsearch-5.6.4.tar.gz</a:t>
            </a:r>
          </a:p>
          <a:p>
            <a:pPr lvl="1" marL="586740" indent="-293370" defTabSz="385572">
              <a:spcBef>
                <a:spcPts val="2700"/>
              </a:spcBef>
              <a:defRPr sz="2112"/>
            </a:pPr>
            <a:r>
              <a:t>tar -xvf elasticsearch-5.6.4.tar.gz</a:t>
            </a:r>
          </a:p>
          <a:p>
            <a:pPr lvl="1" marL="586740" indent="-293370" defTabSz="385572">
              <a:spcBef>
                <a:spcPts val="2700"/>
              </a:spcBef>
              <a:defRPr sz="2112"/>
            </a:pPr>
            <a:r>
              <a:t>cd elasticsearch-5.6.4/bin</a:t>
            </a:r>
          </a:p>
          <a:p>
            <a:pPr marL="293370" indent="-293370" defTabSz="385572">
              <a:spcBef>
                <a:spcPts val="2700"/>
              </a:spcBef>
              <a:defRPr sz="2112"/>
            </a:pPr>
            <a:r>
              <a:t>单机模式：</a:t>
            </a:r>
          </a:p>
          <a:p>
            <a:pPr lvl="1" marL="586740" indent="-293370" defTabSz="385572">
              <a:spcBef>
                <a:spcPts val="2700"/>
              </a:spcBef>
              <a:defRPr sz="2112"/>
            </a:pPr>
            <a:r>
              <a:t>./elasticsearch -d</a:t>
            </a:r>
          </a:p>
          <a:p>
            <a:pPr marL="293370" indent="-293370" defTabSz="385572">
              <a:spcBef>
                <a:spcPts val="2700"/>
              </a:spcBef>
              <a:defRPr sz="2112"/>
            </a:pPr>
            <a:r>
              <a:t>集群模式</a:t>
            </a:r>
          </a:p>
          <a:p>
            <a:pPr lvl="1" marL="586740" indent="-293370" defTabSz="385572">
              <a:spcBef>
                <a:spcPts val="2700"/>
              </a:spcBef>
              <a:defRPr sz="2112"/>
            </a:pPr>
            <a:r>
              <a:t>./elasticsearch -Ecluster.name=my_cluster_name -Enode.name=my_node_name1</a:t>
            </a:r>
          </a:p>
          <a:p>
            <a:pPr lvl="1" marL="586740" indent="-293370" defTabSz="385572">
              <a:spcBef>
                <a:spcPts val="2700"/>
              </a:spcBef>
              <a:defRPr sz="2112"/>
            </a:pPr>
            <a:r>
              <a:t>./elasticsearch -Ecluster.name=my_cluster_name -Enode.name=my_node_name2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启动kiban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启动kibana</a:t>
            </a:r>
          </a:p>
        </p:txBody>
      </p:sp>
      <p:pic>
        <p:nvPicPr>
          <p:cNvPr id="142" name="FB592996-45F6-4F27-ABE9-75758DBBFBAB.png" descr="FB592996-45F6-4F27-ABE9-75758DBBFBA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162" y="2877187"/>
            <a:ext cx="12548476" cy="52145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索引第1位员工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索引第1位员工</a:t>
            </a:r>
          </a:p>
        </p:txBody>
      </p:sp>
      <p:pic>
        <p:nvPicPr>
          <p:cNvPr id="145" name="F62FE52A-46E1-46C3-8C8C-3AEDE674BE53.png" descr="F62FE52A-46E1-46C3-8C8C-3AEDE674BE5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4011" y="3143944"/>
            <a:ext cx="11623984" cy="4440004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index:megacorp…"/>
          <p:cNvSpPr txBox="1"/>
          <p:nvPr/>
        </p:nvSpPr>
        <p:spPr>
          <a:xfrm>
            <a:off x="1556207" y="6639802"/>
            <a:ext cx="2360677" cy="1122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2200">
                <a:solidFill>
                  <a:schemeClr val="accent1">
                    <a:lumOff val="16847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index:megacorp </a:t>
            </a:r>
          </a:p>
          <a:p>
            <a:pPr algn="l">
              <a:defRPr b="0" sz="2200">
                <a:solidFill>
                  <a:schemeClr val="accent1">
                    <a:lumOff val="16847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type=employee </a:t>
            </a:r>
          </a:p>
          <a:p>
            <a:pPr algn="l">
              <a:defRPr b="0" sz="2200">
                <a:solidFill>
                  <a:schemeClr val="accent1">
                    <a:lumOff val="16847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id=1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