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线条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" name="标题文本"/>
          <p:cNvSpPr txBox="1"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15" name="正文级别 1…"/>
          <p:cNvSpPr txBox="1"/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6" name="幻灯片编号"/>
          <p:cNvSpPr txBox="1"/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–Johnny Appleseed"/>
          <p:cNvSpPr txBox="1"/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i="1" sz="3000">
                <a:solidFill>
                  <a:srgbClr val="9D9D9D"/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6" name="“在此键入引文。”"/>
          <p:cNvSpPr txBox="1"/>
          <p:nvPr>
            <p:ph type="body" sz="quarter" idx="14"/>
          </p:nvPr>
        </p:nvSpPr>
        <p:spPr>
          <a:xfrm>
            <a:off x="1270000" y="4241799"/>
            <a:ext cx="10464800" cy="736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pPr/>
            <a:r>
              <a:t>“在此键入引文。”</a:t>
            </a:r>
          </a:p>
        </p:txBody>
      </p:sp>
      <p:sp>
        <p:nvSpPr>
          <p:cNvPr id="107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42761833_2880x1921.jpe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图像"/>
          <p:cNvSpPr/>
          <p:nvPr>
            <p:ph type="pic" idx="13"/>
          </p:nvPr>
        </p:nvSpPr>
        <p:spPr>
          <a:xfrm>
            <a:off x="622300" y="1181100"/>
            <a:ext cx="11760200" cy="5676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标题文本"/>
          <p:cNvSpPr txBox="1"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25" name="正文级别 1…"/>
          <p:cNvSpPr txBox="1"/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6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标题文本"/>
          <p:cNvSpPr txBox="1"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34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图像"/>
          <p:cNvSpPr/>
          <p:nvPr>
            <p:ph type="pic" sz="half" idx="13"/>
          </p:nvPr>
        </p:nvSpPr>
        <p:spPr>
          <a:xfrm>
            <a:off x="6805519" y="981849"/>
            <a:ext cx="5575301" cy="7531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标题文本"/>
          <p:cNvSpPr txBox="1"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/>
            <a:r>
              <a:t>标题文本</a:t>
            </a:r>
          </a:p>
        </p:txBody>
      </p:sp>
      <p:sp>
        <p:nvSpPr>
          <p:cNvPr id="43" name="正文级别 1…"/>
          <p:cNvSpPr txBox="1"/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4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线条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线条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线条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5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线条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" name="线条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" name="线条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5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66" name="正文级别 1…"/>
          <p:cNvSpPr txBox="1"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7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线条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" name="线条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6" name="线条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图像"/>
          <p:cNvSpPr/>
          <p:nvPr>
            <p:ph type="pic" sz="half" idx="13"/>
          </p:nvPr>
        </p:nvSpPr>
        <p:spPr>
          <a:xfrm>
            <a:off x="620619" y="2994799"/>
            <a:ext cx="5524501" cy="552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79" name="正文级别 1…"/>
          <p:cNvSpPr txBox="1"/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0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文级别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图像"/>
          <p:cNvSpPr/>
          <p:nvPr>
            <p:ph type="pic" sz="quarter" idx="13"/>
          </p:nvPr>
        </p:nvSpPr>
        <p:spPr>
          <a:xfrm>
            <a:off x="6654800" y="977900"/>
            <a:ext cx="5727700" cy="3606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图像"/>
          <p:cNvSpPr/>
          <p:nvPr>
            <p:ph type="pic" sz="quarter" idx="14"/>
          </p:nvPr>
        </p:nvSpPr>
        <p:spPr>
          <a:xfrm>
            <a:off x="6654800" y="5003800"/>
            <a:ext cx="5727700" cy="3644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7" name="图像"/>
          <p:cNvSpPr/>
          <p:nvPr>
            <p:ph type="pic" sz="half" idx="15"/>
          </p:nvPr>
        </p:nvSpPr>
        <p:spPr>
          <a:xfrm>
            <a:off x="620619" y="975499"/>
            <a:ext cx="5575301" cy="7670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线条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线条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正文级别 1…"/>
          <p:cNvSpPr txBox="1"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" name="标题文本"/>
          <p:cNvSpPr txBox="1"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标题文本</a:t>
            </a:r>
          </a:p>
        </p:txBody>
      </p:sp>
      <p:sp>
        <p:nvSpPr>
          <p:cNvPr id="6" name="幻灯片编号"/>
          <p:cNvSpPr txBox="1"/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tif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tif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tif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5.tif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6.tif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mongodb速览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mongodb速览</a:t>
            </a:r>
          </a:p>
        </p:txBody>
      </p:sp>
      <p:sp>
        <p:nvSpPr>
          <p:cNvPr id="132" name="liangdong@smzdm.com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43305">
              <a:defRPr sz="2232"/>
            </a:pPr>
            <a:r>
              <a:t>liangdong@smzdm.com</a:t>
            </a:r>
          </a:p>
          <a:p>
            <a:pPr defTabSz="543305">
              <a:defRPr sz="2232"/>
            </a:pPr>
            <a:r>
              <a:t>2018-06-11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创建coll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创建collection</a:t>
            </a:r>
          </a:p>
        </p:txBody>
      </p:sp>
      <p:sp>
        <p:nvSpPr>
          <p:cNvPr id="159" name="无需schema定义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/>
            <a:r>
              <a:t>无需schema定义</a:t>
            </a:r>
          </a:p>
        </p:txBody>
      </p:sp>
      <p:sp>
        <p:nvSpPr>
          <p:cNvPr id="160" name="show collections…"/>
          <p:cNvSpPr txBox="1"/>
          <p:nvPr/>
        </p:nvSpPr>
        <p:spPr>
          <a:xfrm>
            <a:off x="514350" y="2990850"/>
            <a:ext cx="5727700" cy="552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spcBef>
                <a:spcPts val="3200"/>
              </a:spcBef>
              <a:defRPr sz="3000"/>
            </a:pPr>
            <a:r>
              <a:t>show collections</a:t>
            </a:r>
          </a:p>
          <a:p>
            <a:pPr algn="l">
              <a:spcBef>
                <a:spcPts val="3200"/>
              </a:spcBef>
              <a:defRPr sz="3000"/>
            </a:pPr>
            <a:r>
              <a:t>db.createCollection("my_collection"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插入docu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插入document</a:t>
            </a:r>
          </a:p>
        </p:txBody>
      </p:sp>
      <p:sp>
        <p:nvSpPr>
          <p:cNvPr id="163" name="任意嵌套的json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任意嵌套的json</a:t>
            </a:r>
          </a:p>
          <a:p>
            <a:pPr>
              <a:buBlip>
                <a:blip r:embed="rId2"/>
              </a:buBlip>
            </a:pPr>
            <a:r>
              <a:t>自动生成唯一_id标识</a:t>
            </a:r>
          </a:p>
        </p:txBody>
      </p:sp>
      <p:sp>
        <p:nvSpPr>
          <p:cNvPr id="164" name="db.my_collection.insertOne({uid: 10000, name: &quot;xiaoming&quot;, likes: [&quot;football&quot;, &quot;game&quot;]})"/>
          <p:cNvSpPr txBox="1"/>
          <p:nvPr/>
        </p:nvSpPr>
        <p:spPr>
          <a:xfrm>
            <a:off x="514350" y="2990850"/>
            <a:ext cx="5727700" cy="552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spcBef>
                <a:spcPts val="3200"/>
              </a:spcBef>
              <a:defRPr sz="3000"/>
            </a:lvl1pPr>
          </a:lstStyle>
          <a:p>
            <a:pPr/>
            <a:r>
              <a:t>db.my_collection.insertOne({uid: 10000, name: "xiaoming", likes: ["football", "game"]})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查询docu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查询document</a:t>
            </a:r>
          </a:p>
        </p:txBody>
      </p:sp>
      <p:sp>
        <p:nvSpPr>
          <p:cNvPr id="167" name="功能类比SQL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功能类比SQL</a:t>
            </a:r>
          </a:p>
          <a:p>
            <a:pPr>
              <a:buBlip>
                <a:blip r:embed="rId2"/>
              </a:buBlip>
            </a:pPr>
            <a:r>
              <a:t>基于JSON任意层级筛选</a:t>
            </a:r>
          </a:p>
        </p:txBody>
      </p:sp>
      <p:sp>
        <p:nvSpPr>
          <p:cNvPr id="168" name="db.my_collection.find({likes: 'football', name: {$in: ['xiaoming', 'libai']}}).sort({uid: 1})…"/>
          <p:cNvSpPr txBox="1"/>
          <p:nvPr/>
        </p:nvSpPr>
        <p:spPr>
          <a:xfrm>
            <a:off x="514350" y="2990850"/>
            <a:ext cx="5727700" cy="552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spcBef>
                <a:spcPts val="3200"/>
              </a:spcBef>
              <a:defRPr sz="3000"/>
            </a:pPr>
            <a:r>
              <a:t>db.my_collection.find({likes: 'football', name: {$in: ['xiaoming', 'libai']}}).sort({uid: 1})</a:t>
            </a:r>
          </a:p>
          <a:p>
            <a:pPr algn="l">
              <a:spcBef>
                <a:spcPts val="3200"/>
              </a:spcBef>
              <a:defRPr sz="3000"/>
            </a:pPr>
            <a:r>
              <a:t>{ "_id" : ObjectId("5b1dfe27a882c61cea9f546e"), "uid" : 10000, "name" : "xiaoming", "likes" : [ "football", "game" ] 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更新docu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更新document</a:t>
            </a:r>
          </a:p>
        </p:txBody>
      </p:sp>
      <p:sp>
        <p:nvSpPr>
          <p:cNvPr id="171" name="条件过滤出待更新文档集合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条件过滤出待更新文档集合</a:t>
            </a:r>
          </a:p>
          <a:p>
            <a:pPr>
              <a:buBlip>
                <a:blip r:embed="rId2"/>
              </a:buBlip>
            </a:pPr>
            <a:r>
              <a:t>操作符指定更新操作</a:t>
            </a:r>
          </a:p>
        </p:txBody>
      </p:sp>
      <p:sp>
        <p:nvSpPr>
          <p:cNvPr id="172" name="db.my_collection.updateMany({likes: 'football'}, {$set: {name: 'libai'}})"/>
          <p:cNvSpPr txBox="1"/>
          <p:nvPr/>
        </p:nvSpPr>
        <p:spPr>
          <a:xfrm>
            <a:off x="514350" y="2990850"/>
            <a:ext cx="5727700" cy="552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spcBef>
                <a:spcPts val="3200"/>
              </a:spcBef>
              <a:defRPr sz="3000"/>
            </a:lvl1pPr>
          </a:lstStyle>
          <a:p>
            <a:pPr/>
            <a:r>
              <a:t>db.my_collection.updateMany({likes: 'football'}, {$set: {name: 'libai'}})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删除docu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删除document</a:t>
            </a:r>
          </a:p>
        </p:txBody>
      </p:sp>
      <p:sp>
        <p:nvSpPr>
          <p:cNvPr id="175" name="条件过滤删除集合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/>
            <a:r>
              <a:t>条件过滤删除集合</a:t>
            </a:r>
          </a:p>
        </p:txBody>
      </p:sp>
      <p:sp>
        <p:nvSpPr>
          <p:cNvPr id="176" name="db.my_collection.deleteMany({name: 'xiaoming'})"/>
          <p:cNvSpPr txBox="1"/>
          <p:nvPr/>
        </p:nvSpPr>
        <p:spPr>
          <a:xfrm>
            <a:off x="514350" y="2990850"/>
            <a:ext cx="5727700" cy="552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spcBef>
                <a:spcPts val="3200"/>
              </a:spcBef>
              <a:defRPr sz="3000"/>
            </a:lvl1pPr>
          </a:lstStyle>
          <a:p>
            <a:pPr/>
            <a:r>
              <a:t>db.my_collection.deleteMany({name: 'xiaoming'})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创建inde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创建index</a:t>
            </a:r>
          </a:p>
        </p:txBody>
      </p:sp>
      <p:sp>
        <p:nvSpPr>
          <p:cNvPr id="179" name="可以设置索引排序方式：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</a:lstStyle>
          <a:p>
            <a:pPr/>
            <a:r>
              <a:t>可以设置索引排序方式：</a:t>
            </a:r>
          </a:p>
          <a:p>
            <a:pPr lvl="1"/>
            <a:r>
              <a:t>uid递增, name递减的索引</a:t>
            </a:r>
          </a:p>
        </p:txBody>
      </p:sp>
      <p:sp>
        <p:nvSpPr>
          <p:cNvPr id="180" name="db.my_collection.createIndex({uid: 1, name: -1})"/>
          <p:cNvSpPr txBox="1"/>
          <p:nvPr/>
        </p:nvSpPr>
        <p:spPr>
          <a:xfrm>
            <a:off x="514350" y="2990850"/>
            <a:ext cx="5727700" cy="552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spcBef>
                <a:spcPts val="3200"/>
              </a:spcBef>
              <a:defRPr sz="3000"/>
            </a:lvl1pPr>
          </a:lstStyle>
          <a:p>
            <a:pPr/>
            <a:r>
              <a:t>db.my_collection.createIndex({uid: 1, name: -1})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聚合类比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聚合类比</a:t>
            </a:r>
          </a:p>
        </p:txBody>
      </p:sp>
      <p:graphicFrame>
        <p:nvGraphicFramePr>
          <p:cNvPr id="183" name="表格"/>
          <p:cNvGraphicFramePr/>
          <p:nvPr/>
        </p:nvGraphicFramePr>
        <p:xfrm>
          <a:off x="508000" y="3035300"/>
          <a:ext cx="11925300" cy="57277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5962650"/>
                <a:gridCol w="5962650"/>
              </a:tblGrid>
              <a:tr h="57277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112"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12700" dir="540000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sql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112"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12700" dir="540000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MONGO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727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where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$match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727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group by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$group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727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having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$match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727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select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$project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727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order by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$sort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727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limit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$limit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727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sum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$sum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727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count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$sum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727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join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$lookup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只举1个栗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只举1个栗子</a:t>
            </a:r>
          </a:p>
        </p:txBody>
      </p:sp>
      <p:sp>
        <p:nvSpPr>
          <p:cNvPr id="186" name="pipeline流式处理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pipeline流式处理</a:t>
            </a:r>
          </a:p>
          <a:p>
            <a:pPr>
              <a:buBlip>
                <a:blip r:embed="rId2"/>
              </a:buBlip>
            </a:pPr>
            <a:r>
              <a:t>功能复杂，多查文档</a:t>
            </a:r>
          </a:p>
        </p:txBody>
      </p:sp>
      <p:sp>
        <p:nvSpPr>
          <p:cNvPr id="187" name="db.my_collection.aggregate([{$unwind: '$likes'}, {$group: {_id: {likes: '$likes'}}}, {$project: {_id: 0, like: &quot;$_id.likes&quot;, total: {$sum: 1}}}])…"/>
          <p:cNvSpPr txBox="1"/>
          <p:nvPr/>
        </p:nvSpPr>
        <p:spPr>
          <a:xfrm>
            <a:off x="514350" y="2990850"/>
            <a:ext cx="5727700" cy="552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spcBef>
                <a:spcPts val="3200"/>
              </a:spcBef>
              <a:defRPr sz="3000"/>
            </a:pPr>
            <a:r>
              <a:t>db.my_collection.aggregate([{$unwind: '$likes'}, {$group: {_id: {likes: '$likes'}}}, {$project: {_id: 0, like: "$_id.likes", total: {$sum: 1}}}])</a:t>
            </a:r>
          </a:p>
          <a:p>
            <a:pPr algn="l">
              <a:lnSpc>
                <a:spcPct val="10000"/>
              </a:lnSpc>
              <a:spcBef>
                <a:spcPts val="3200"/>
              </a:spcBef>
              <a:defRPr sz="3000"/>
            </a:pPr>
            <a:r>
              <a:t>{ "like" : "game", "total" : 1 }</a:t>
            </a:r>
          </a:p>
          <a:p>
            <a:pPr algn="l">
              <a:lnSpc>
                <a:spcPct val="10000"/>
              </a:lnSpc>
              <a:spcBef>
                <a:spcPts val="3200"/>
              </a:spcBef>
              <a:defRPr sz="3000"/>
            </a:pPr>
            <a:r>
              <a:t>{ "like" : "football", "total" : 1 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存储架构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存储架构</a:t>
            </a:r>
          </a:p>
        </p:txBody>
      </p:sp>
      <p:sp>
        <p:nvSpPr>
          <p:cNvPr id="190" name="Mongod：单机数据库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Mongod：单机数据库</a:t>
            </a:r>
          </a:p>
          <a:p>
            <a:pPr>
              <a:buBlip>
                <a:blip r:embed="rId2"/>
              </a:buBlip>
            </a:pPr>
            <a:r>
              <a:t>Replica Set：复制集，由多个Mongod组成的高可用存储单元</a:t>
            </a:r>
          </a:p>
          <a:p>
            <a:pPr>
              <a:buBlip>
                <a:blip r:embed="rId2"/>
              </a:buBlip>
            </a:pPr>
            <a:r>
              <a:t>Sharding：分布式集群，由多个Replica Set组成的可扩展集群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mong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mongod</a:t>
            </a:r>
          </a:p>
        </p:txBody>
      </p:sp>
      <p:sp>
        <p:nvSpPr>
          <p:cNvPr id="193" name="默认WiredTiger存储引擎，性能优异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默认WiredTiger存储引擎，性能优异</a:t>
            </a:r>
          </a:p>
          <a:p>
            <a:pPr>
              <a:buBlip>
                <a:blip r:embed="rId2"/>
              </a:buBlip>
            </a:pPr>
            <a:r>
              <a:t>基于Journaling log的宕机恢复（类比mysql redolog的WAL）</a:t>
            </a:r>
          </a:p>
        </p:txBody>
      </p:sp>
      <p:pic>
        <p:nvPicPr>
          <p:cNvPr id="194" name="图像" descr="图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100" y="4051300"/>
            <a:ext cx="6426200" cy="3213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– https://docs.mongodb.com/manual/introduction/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– https://docs.mongodb.com/manual/introduction/</a:t>
            </a:r>
          </a:p>
        </p:txBody>
      </p:sp>
      <p:sp>
        <p:nvSpPr>
          <p:cNvPr id="135" name="“MongoDB…"/>
          <p:cNvSpPr txBox="1"/>
          <p:nvPr>
            <p:ph type="body" idx="14"/>
          </p:nvPr>
        </p:nvSpPr>
        <p:spPr>
          <a:xfrm>
            <a:off x="1270000" y="3929379"/>
            <a:ext cx="10464800" cy="1361442"/>
          </a:xfrm>
          <a:prstGeom prst="rect">
            <a:avLst/>
          </a:prstGeom>
        </p:spPr>
        <p:txBody>
          <a:bodyPr/>
          <a:lstStyle/>
          <a:p>
            <a:pPr/>
            <a:r>
              <a:t>“MongoDB</a:t>
            </a:r>
          </a:p>
          <a:p>
            <a:pPr/>
            <a:r>
              <a:t>是一个高性能、高可用、自动扩展的文档数据库。”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plica set 复制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replica set 复制集</a:t>
            </a:r>
          </a:p>
        </p:txBody>
      </p:sp>
      <p:sp>
        <p:nvSpPr>
          <p:cNvPr id="197" name="至少3个节点组成，其中1个可以只充当arbiter仲裁者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至少3个节点组成，其中1个可以只充当arbiter仲裁者</a:t>
            </a:r>
          </a:p>
          <a:p>
            <a:pPr>
              <a:buBlip>
                <a:blip r:embed="rId2"/>
              </a:buBlip>
            </a:pPr>
            <a:r>
              <a:t>主从基于oplog复制同步（类比mysql binlog）</a:t>
            </a:r>
          </a:p>
          <a:p>
            <a:pPr>
              <a:buBlip>
                <a:blip r:embed="rId2"/>
              </a:buBlip>
            </a:pPr>
            <a:r>
              <a:t>客户端默认读写均走Primary节点</a:t>
            </a:r>
          </a:p>
        </p:txBody>
      </p:sp>
      <p:pic>
        <p:nvPicPr>
          <p:cNvPr id="198" name="图像" descr="图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8163" y="3365263"/>
            <a:ext cx="5840074" cy="47756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RDING集群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SHARDING集群</a:t>
            </a:r>
          </a:p>
        </p:txBody>
      </p:sp>
      <p:sp>
        <p:nvSpPr>
          <p:cNvPr id="201" name="Mongos作为透明代理…"/>
          <p:cNvSpPr txBox="1"/>
          <p:nvPr>
            <p:ph type="body" sz="half" idx="1"/>
          </p:nvPr>
        </p:nvSpPr>
        <p:spPr>
          <a:xfrm>
            <a:off x="7144444" y="2971800"/>
            <a:ext cx="5695256" cy="552450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Mongos作为透明代理</a:t>
            </a:r>
          </a:p>
          <a:p>
            <a:pPr>
              <a:buBlip>
                <a:blip r:embed="rId2"/>
              </a:buBlip>
            </a:pPr>
            <a:r>
              <a:t>Config Servers存储db元信息</a:t>
            </a:r>
          </a:p>
          <a:p>
            <a:pPr lvl="1">
              <a:buBlip>
                <a:blip r:embed="rId2"/>
              </a:buBlip>
            </a:pPr>
            <a:r>
              <a:t>3个mongod组成Replica Set</a:t>
            </a:r>
          </a:p>
          <a:p>
            <a:pPr>
              <a:buBlip>
                <a:blip r:embed="rId2"/>
              </a:buBlip>
            </a:pPr>
            <a:r>
              <a:t>多个Shard存储数据</a:t>
            </a:r>
          </a:p>
          <a:p>
            <a:pPr lvl="1">
              <a:buBlip>
                <a:blip r:embed="rId2"/>
              </a:buBlip>
            </a:pPr>
            <a:r>
              <a:t>单个shard是Replica Set</a:t>
            </a:r>
          </a:p>
        </p:txBody>
      </p:sp>
      <p:pic>
        <p:nvPicPr>
          <p:cNvPr id="202" name="图像" descr="图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4000" y="3242884"/>
            <a:ext cx="7020559" cy="49823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500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3" dur="500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6" dur="500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ollection分片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Collection分片</a:t>
            </a:r>
          </a:p>
        </p:txBody>
      </p:sp>
      <p:sp>
        <p:nvSpPr>
          <p:cNvPr id="205" name="Collection自动分裂成多个chunk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Collection自动分裂成多个chunk</a:t>
            </a:r>
          </a:p>
          <a:p>
            <a:pPr>
              <a:buBlip>
                <a:blip r:embed="rId2"/>
              </a:buBlip>
            </a:pPr>
            <a:r>
              <a:t>每个chunk自动负载均衡到集群某个shard</a:t>
            </a:r>
          </a:p>
          <a:p>
            <a:pPr>
              <a:buBlip>
                <a:blip r:embed="rId2"/>
              </a:buBlip>
            </a:pPr>
            <a:r>
              <a:t>shard基于replica set保障单个chunk高可用</a:t>
            </a:r>
          </a:p>
        </p:txBody>
      </p:sp>
      <p:pic>
        <p:nvPicPr>
          <p:cNvPr id="206" name="图像" descr="图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041" y="3964142"/>
            <a:ext cx="6686318" cy="35398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ANGED SHAR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RANGED SHARDING</a:t>
            </a:r>
          </a:p>
        </p:txBody>
      </p:sp>
      <p:sp>
        <p:nvSpPr>
          <p:cNvPr id="209" name="shard key（上图中x）可以是单个字段或者联合字段…"/>
          <p:cNvSpPr txBox="1"/>
          <p:nvPr>
            <p:ph type="body" sz="half" idx="1"/>
          </p:nvPr>
        </p:nvSpPr>
        <p:spPr>
          <a:xfrm>
            <a:off x="884138" y="6337300"/>
            <a:ext cx="10614621" cy="2558802"/>
          </a:xfrm>
          <a:prstGeom prst="rect">
            <a:avLst/>
          </a:prstGeom>
        </p:spPr>
        <p:txBody>
          <a:bodyPr/>
          <a:lstStyle/>
          <a:p>
            <a:pPr marL="268859" indent="-268859" defTabSz="426466">
              <a:spcBef>
                <a:spcPts val="2300"/>
              </a:spcBef>
              <a:buBlip>
                <a:blip r:embed="rId2"/>
              </a:buBlip>
              <a:defRPr sz="2190"/>
            </a:pPr>
            <a:r>
              <a:t>shard key（上图中x）可以是单个字段或者联合字段</a:t>
            </a:r>
          </a:p>
          <a:p>
            <a:pPr marL="268859" indent="-268859" defTabSz="426466">
              <a:spcBef>
                <a:spcPts val="2300"/>
              </a:spcBef>
              <a:buBlip>
                <a:blip r:embed="rId2"/>
              </a:buBlip>
              <a:defRPr sz="2190"/>
            </a:pPr>
            <a:r>
              <a:t>单个chunk&lt;=16MB</a:t>
            </a:r>
          </a:p>
          <a:p>
            <a:pPr marL="268859" indent="-268859" defTabSz="426466">
              <a:spcBef>
                <a:spcPts val="2300"/>
              </a:spcBef>
              <a:buBlip>
                <a:blip r:embed="rId2"/>
              </a:buBlip>
              <a:defRPr sz="2190"/>
            </a:pPr>
            <a:r>
              <a:t>超过16MB的chunk一分为二</a:t>
            </a:r>
          </a:p>
          <a:p>
            <a:pPr marL="268859" indent="-268859" defTabSz="426466">
              <a:spcBef>
                <a:spcPts val="2300"/>
              </a:spcBef>
              <a:buBlip>
                <a:blip r:embed="rId2"/>
              </a:buBlip>
              <a:defRPr sz="2190"/>
            </a:pPr>
            <a:r>
              <a:t>所有chunk区间首尾相连，构成整个collection</a:t>
            </a:r>
          </a:p>
        </p:txBody>
      </p:sp>
      <p:pic>
        <p:nvPicPr>
          <p:cNvPr id="210" name="图像" descr="图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5900" y="2832100"/>
            <a:ext cx="9652000" cy="3175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热点写入"/>
          <p:cNvSpPr/>
          <p:nvPr/>
        </p:nvSpPr>
        <p:spPr>
          <a:xfrm>
            <a:off x="7315200" y="4343400"/>
            <a:ext cx="1616274" cy="841822"/>
          </a:xfrm>
          <a:prstGeom prst="roundRect">
            <a:avLst>
              <a:gd name="adj" fmla="val 22630"/>
            </a:avLst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热点写入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500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1" grpId="2"/>
      <p:bldP build="p" bldLvl="1" animBg="1" rev="0" advAuto="0" spid="20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hashed shar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hashed sharding</a:t>
            </a:r>
          </a:p>
        </p:txBody>
      </p:sp>
      <p:sp>
        <p:nvSpPr>
          <p:cNvPr id="214" name="shard key必须是单个字段…"/>
          <p:cNvSpPr txBox="1"/>
          <p:nvPr>
            <p:ph type="body" sz="half" idx="1"/>
          </p:nvPr>
        </p:nvSpPr>
        <p:spPr>
          <a:xfrm>
            <a:off x="789483" y="6437757"/>
            <a:ext cx="11066860" cy="2478783"/>
          </a:xfrm>
          <a:prstGeom prst="rect">
            <a:avLst/>
          </a:prstGeom>
        </p:spPr>
        <p:txBody>
          <a:bodyPr/>
          <a:lstStyle/>
          <a:p>
            <a:pPr marL="294640" indent="-294640" defTabSz="467359">
              <a:spcBef>
                <a:spcPts val="2500"/>
              </a:spcBef>
              <a:buBlip>
                <a:blip r:embed="rId2"/>
              </a:buBlip>
              <a:defRPr sz="2400"/>
            </a:pPr>
            <a:r>
              <a:t>shard key必须是单个字段</a:t>
            </a:r>
          </a:p>
          <a:p>
            <a:pPr marL="294640" indent="-294640" defTabSz="467359">
              <a:spcBef>
                <a:spcPts val="2500"/>
              </a:spcBef>
              <a:buBlip>
                <a:blip r:embed="rId2"/>
              </a:buBlip>
              <a:defRPr sz="2400"/>
            </a:pPr>
            <a:r>
              <a:t>chunk仍旧按ranged首尾相连，区别是x需要经过hash(x)打散，用于解决写入热点</a:t>
            </a:r>
          </a:p>
          <a:p>
            <a:pPr marL="294640" indent="-294640" defTabSz="467359">
              <a:spcBef>
                <a:spcPts val="2500"/>
              </a:spcBef>
              <a:buBlip>
                <a:blip r:embed="rId2"/>
              </a:buBlip>
              <a:defRPr sz="2400"/>
            </a:pPr>
            <a:r>
              <a:t>支持预分chunk，避免运行时chunk分裂影响吞吐</a:t>
            </a:r>
          </a:p>
        </p:txBody>
      </p:sp>
      <p:pic>
        <p:nvPicPr>
          <p:cNvPr id="215" name="图像" descr="图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800" y="2971800"/>
            <a:ext cx="8890000" cy="3175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配置HASHED shar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配置HASHED sharding</a:t>
            </a:r>
          </a:p>
        </p:txBody>
      </p:sp>
      <p:sp>
        <p:nvSpPr>
          <p:cNvPr id="218" name="激活数据库sharding特性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激活数据库sharding特性</a:t>
            </a:r>
          </a:p>
          <a:p>
            <a:pPr>
              <a:buBlip>
                <a:blip r:embed="rId2"/>
              </a:buBlip>
            </a:pPr>
            <a:r>
              <a:t>配置my_collection预分配10240个chunk，采用hashed sharding打散</a:t>
            </a:r>
          </a:p>
        </p:txBody>
      </p:sp>
      <p:sp>
        <p:nvSpPr>
          <p:cNvPr id="219" name="sh.enableSharding('my_db')…"/>
          <p:cNvSpPr txBox="1"/>
          <p:nvPr/>
        </p:nvSpPr>
        <p:spPr>
          <a:xfrm>
            <a:off x="514350" y="2971800"/>
            <a:ext cx="5727700" cy="552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spcBef>
                <a:spcPts val="3200"/>
              </a:spcBef>
              <a:defRPr sz="3000"/>
            </a:pPr>
            <a:r>
              <a:t>sh.enableSharding('my_db')</a:t>
            </a:r>
          </a:p>
          <a:p>
            <a:pPr algn="l">
              <a:spcBef>
                <a:spcPts val="3200"/>
              </a:spcBef>
              <a:defRPr sz="3000"/>
            </a:pPr>
            <a:r>
              <a:t>sh.shardCollection("my_db.my_collection", { _id: "hashed" },  false, { numInitialChunks: 10240}  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rding须知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sharding须知</a:t>
            </a:r>
          </a:p>
        </p:txBody>
      </p:sp>
      <p:sp>
        <p:nvSpPr>
          <p:cNvPr id="222" name="只有shard key可以建立unique索引（hashed sharding除外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只有shard key可以建立unique索引（hashed sharding除外）</a:t>
            </a:r>
          </a:p>
          <a:p>
            <a:pPr>
              <a:buBlip>
                <a:blip r:embed="rId2"/>
              </a:buBlip>
            </a:pPr>
            <a:r>
              <a:t>按非shard key（前缀）查询，请求会扇出给所有shard</a:t>
            </a:r>
          </a:p>
          <a:p>
            <a:pPr>
              <a:buBlip>
                <a:blip r:embed="rId2"/>
              </a:buBlip>
            </a:pPr>
            <a:r>
              <a:t>新建索引可以指定background=true，不影响正常读写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HP用法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PHP用法</a:t>
            </a:r>
          </a:p>
        </p:txBody>
      </p:sp>
      <p:sp>
        <p:nvSpPr>
          <p:cNvPr id="225" name="依赖pecl mongodb扩展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43991">
              <a:defRPr sz="1824"/>
            </a:pPr>
            <a:r>
              <a:t>依赖pecl mongodb扩展</a:t>
            </a:r>
          </a:p>
          <a:p>
            <a:pPr defTabSz="443991">
              <a:defRPr sz="1824"/>
            </a:pPr>
            <a:r>
              <a:t>依赖composer mongodb包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连接MONG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连接MONGO</a:t>
            </a:r>
          </a:p>
        </p:txBody>
      </p:sp>
      <p:sp>
        <p:nvSpPr>
          <p:cNvPr id="228" name="$this-&gt;mongo = new \MongoDB\Client('mongodb://localhost:28000/')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$this-&gt;mongo = new \MongoDB\Client('mongodb://localhost:28000/');</a:t>
            </a:r>
          </a:p>
          <a:p>
            <a:pPr marL="0" indent="0">
              <a:buSzTx/>
              <a:buNone/>
            </a:pPr>
            <a:r>
              <a:t>$this-&gt;collection = $this-&gt;mongo-&gt;selectCollection('my_db', 'my_collection');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INSERT增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INSERT增</a:t>
            </a:r>
          </a:p>
        </p:txBody>
      </p:sp>
      <p:sp>
        <p:nvSpPr>
          <p:cNvPr id="231" name="$insertOneResult = $this-&gt;collection-&gt;insertOne([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20624">
              <a:spcBef>
                <a:spcPts val="3000"/>
              </a:spcBef>
              <a:buSzTx/>
              <a:buNone/>
              <a:defRPr sz="2448"/>
            </a:pPr>
            <a:r>
              <a:t>        $insertOneResult = $this-&gt;collection-&gt;insertOne([</a:t>
            </a:r>
          </a:p>
          <a:p>
            <a:pPr marL="0" indent="0" defTabSz="420624">
              <a:spcBef>
                <a:spcPts val="3000"/>
              </a:spcBef>
              <a:buSzTx/>
              <a:buNone/>
              <a:defRPr sz="2448"/>
            </a:pPr>
            <a:r>
              <a:t>            'username' =&gt; 'admin',</a:t>
            </a:r>
          </a:p>
          <a:p>
            <a:pPr marL="0" indent="0" defTabSz="420624">
              <a:spcBef>
                <a:spcPts val="3000"/>
              </a:spcBef>
              <a:buSzTx/>
              <a:buNone/>
              <a:defRPr sz="2448"/>
            </a:pPr>
            <a:r>
              <a:t>            'email' =&gt; 'admin@example.com',</a:t>
            </a:r>
          </a:p>
          <a:p>
            <a:pPr marL="0" indent="0" defTabSz="420624">
              <a:spcBef>
                <a:spcPts val="3000"/>
              </a:spcBef>
              <a:buSzTx/>
              <a:buNone/>
              <a:defRPr sz="2448"/>
            </a:pPr>
            <a:r>
              <a:t>            'name' =&gt; 'Admin User',</a:t>
            </a:r>
          </a:p>
          <a:p>
            <a:pPr marL="0" indent="0" defTabSz="420624">
              <a:spcBef>
                <a:spcPts val="3000"/>
              </a:spcBef>
              <a:buSzTx/>
              <a:buNone/>
              <a:defRPr sz="2448"/>
            </a:pPr>
            <a:r>
              <a:t>        ]);</a:t>
            </a:r>
          </a:p>
          <a:p>
            <a:pPr marL="0" indent="0" defTabSz="420624">
              <a:spcBef>
                <a:spcPts val="3000"/>
              </a:spcBef>
              <a:buSzTx/>
              <a:buNone/>
              <a:defRPr sz="2448"/>
            </a:pPr>
          </a:p>
          <a:p>
            <a:pPr marL="0" indent="0" defTabSz="420624">
              <a:spcBef>
                <a:spcPts val="3000"/>
              </a:spcBef>
              <a:buSzTx/>
              <a:buNone/>
              <a:defRPr sz="2448"/>
            </a:pPr>
            <a:r>
              <a:t>        printf("Inserted %d document(s)\n", $insertOneResult-&gt;getInsertedCount());</a:t>
            </a:r>
          </a:p>
          <a:p>
            <a:pPr marL="0" indent="0" defTabSz="420624">
              <a:spcBef>
                <a:spcPts val="3000"/>
              </a:spcBef>
              <a:buSzTx/>
              <a:buNone/>
              <a:defRPr sz="2448"/>
            </a:pPr>
            <a:r>
              <a:t>        var_dump($insertOneResult-&gt;getInsertedId());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求不要更新了，劳资学不动了。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求不要更新了，劳资学不动了。</a:t>
            </a:r>
          </a:p>
        </p:txBody>
      </p:sp>
      <p:sp>
        <p:nvSpPr>
          <p:cNvPr id="138" name="工具是永远学不完的，思路与知识体系是可以归纳和总结的。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工具是永远学不完的，思路与知识体系是可以归纳和总结的。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delete删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delete删</a:t>
            </a:r>
          </a:p>
        </p:txBody>
      </p:sp>
      <p:sp>
        <p:nvSpPr>
          <p:cNvPr id="234" name="$deleteResult = $this-&gt;collection-&gt;deleteMany(['name' =&gt; 'owenliang'])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   $deleteResult = $this-&gt;collection-&gt;deleteMany(['name' =&gt; 'owenliang']);</a:t>
            </a:r>
          </a:p>
          <a:p>
            <a:pPr marL="0" indent="0">
              <a:buSzTx/>
              <a:buNone/>
            </a:pPr>
            <a:r>
              <a:t>        printf("Deleted %d document(s)\n", $deleteResult-&gt;getDeletedCount());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update改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update改</a:t>
            </a:r>
          </a:p>
        </p:txBody>
      </p:sp>
      <p:sp>
        <p:nvSpPr>
          <p:cNvPr id="237" name="$updateResult =  $this-&gt;collection-&gt;updateMany(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$updateResult =  $this-&gt;collection-&gt;updateMany(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    ['username' =&gt; 'admin'], // 过滤条件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    ['$set' =&gt; ['name' =&gt; 'owenliang']], // 更新操作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    ['upsert' =&gt; true] // 其他参数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);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printf("Matched %d document(s)\n", $updateResult-&gt;getMatchedCount());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printf("Modified %d document(s)\n", $updateResult-&gt;getModifiedCount());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find查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find查</a:t>
            </a:r>
          </a:p>
        </p:txBody>
      </p:sp>
      <p:sp>
        <p:nvSpPr>
          <p:cNvPr id="240" name="$cursor = $this-&gt;collection-&gt;find(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$cursor = $this-&gt;collection-&gt;find(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    ['username' =&gt; 'admin'],    // 过滤条件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    ['skip' =&gt; 1, 'limit' =&gt; 2, 'sort' =&gt; ['_id' =&gt; -1]]    // 其他参数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);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foreach ($cursor as $document) {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    var_dump($document);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380"/>
            </a:pPr>
            <a:r>
              <a:t>        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q&amp;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q&amp;a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目录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目录</a:t>
            </a:r>
          </a:p>
        </p:txBody>
      </p:sp>
      <p:sp>
        <p:nvSpPr>
          <p:cNvPr id="141" name="需求背景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需求背景</a:t>
            </a:r>
          </a:p>
          <a:p>
            <a:pPr>
              <a:buBlip>
                <a:blip r:embed="rId2"/>
              </a:buBlip>
            </a:pPr>
            <a:r>
              <a:t>产品优势</a:t>
            </a:r>
          </a:p>
          <a:p>
            <a:pPr>
              <a:buBlip>
                <a:blip r:embed="rId2"/>
              </a:buBlip>
            </a:pPr>
            <a:r>
              <a:t>概念类比</a:t>
            </a:r>
          </a:p>
          <a:p>
            <a:pPr>
              <a:buBlip>
                <a:blip r:embed="rId2"/>
              </a:buBlip>
            </a:pPr>
            <a:r>
              <a:t>存储架构</a:t>
            </a:r>
          </a:p>
          <a:p>
            <a:pPr>
              <a:buBlip>
                <a:blip r:embed="rId2"/>
              </a:buBlip>
            </a:pPr>
            <a:r>
              <a:t>PHP用法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5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5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需求背景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需求背景</a:t>
            </a:r>
          </a:p>
        </p:txBody>
      </p:sp>
      <p:sp>
        <p:nvSpPr>
          <p:cNvPr id="144" name="Mysql无法轻松存储无限增长的用户行为日志数据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Mysql无法轻松存储无限增长的用户行为日志数据</a:t>
            </a:r>
          </a:p>
          <a:p>
            <a:pPr lvl="1">
              <a:buBlip>
                <a:blip r:embed="rId2"/>
              </a:buBlip>
            </a:pPr>
            <a:r>
              <a:t>目前的存储选型</a:t>
            </a:r>
            <a:r>
              <a:rPr b="1" u="sng"/>
              <a:t>给业务引入了不必要的复杂性</a:t>
            </a:r>
            <a:r>
              <a:t>：</a:t>
            </a:r>
          </a:p>
          <a:p>
            <a:pPr lvl="2">
              <a:buBlip>
                <a:blip r:embed="rId2"/>
              </a:buBlip>
            </a:pPr>
            <a:r>
              <a:t>按日期分库分表？</a:t>
            </a:r>
          </a:p>
          <a:p>
            <a:pPr lvl="2">
              <a:buBlip>
                <a:blip r:embed="rId2"/>
              </a:buBlip>
            </a:pPr>
            <a:r>
              <a:t>冷热数据分离？</a:t>
            </a:r>
          </a:p>
          <a:p>
            <a:pPr>
              <a:buBlip>
                <a:blip r:embed="rId2"/>
              </a:buBlip>
            </a:pPr>
            <a:r>
              <a:t>将目光移向MongoDB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5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4" dur="500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产品优势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产品优势</a:t>
            </a:r>
          </a:p>
        </p:txBody>
      </p:sp>
      <p:sp>
        <p:nvSpPr>
          <p:cNvPr id="147" name="schema fre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7931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schema free</a:t>
            </a:r>
          </a:p>
          <a:p>
            <a:pPr lvl="1" marL="435863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json文档存储，动态字段</a:t>
            </a:r>
          </a:p>
          <a:p>
            <a:pPr lvl="2" marL="653795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类比：mysql中的json列</a:t>
            </a:r>
          </a:p>
          <a:p>
            <a:pPr lvl="2" marL="653795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举例：物流订单的中转信息list</a:t>
            </a:r>
          </a:p>
          <a:p>
            <a:pPr marL="217931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高可用：</a:t>
            </a:r>
          </a:p>
          <a:p>
            <a:pPr lvl="1" marL="435863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多个node组成复制集(replica set)，故障自动切换主从关系</a:t>
            </a:r>
          </a:p>
          <a:p>
            <a:pPr lvl="2" marL="653795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类比：mysql主从 + 人工主从切换</a:t>
            </a:r>
          </a:p>
          <a:p>
            <a:pPr marL="217931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水平扩展：</a:t>
            </a:r>
          </a:p>
          <a:p>
            <a:pPr lvl="1" marL="435863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数据库按片键(shard key)分片，分片(sharding)在集群中自动迁移与均衡</a:t>
            </a:r>
          </a:p>
          <a:p>
            <a:pPr lvl="2" marL="653795" indent="-217931" defTabSz="303783">
              <a:spcBef>
                <a:spcPts val="2100"/>
              </a:spcBef>
              <a:buBlip>
                <a:blip r:embed="rId2"/>
              </a:buBlip>
              <a:defRPr sz="1768"/>
            </a:pPr>
            <a:r>
              <a:t>类比：mysql分库分表 + mycat中间件代理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5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4" dur="5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500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500"/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5" dur="500"/>
                                        <p:tgtEl>
                                          <p:spTgt spid="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8" dur="500"/>
                                        <p:tgtEl>
                                          <p:spTgt spid="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1" dur="500"/>
                                        <p:tgtEl>
                                          <p:spTgt spid="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强大的索引：…"/>
          <p:cNvSpPr txBox="1"/>
          <p:nvPr>
            <p:ph type="body" idx="1"/>
          </p:nvPr>
        </p:nvSpPr>
        <p:spPr>
          <a:xfrm>
            <a:off x="508000" y="737939"/>
            <a:ext cx="11988800" cy="8277722"/>
          </a:xfrm>
          <a:prstGeom prst="rect">
            <a:avLst/>
          </a:prstGeom>
        </p:spPr>
        <p:txBody>
          <a:bodyPr/>
          <a:lstStyle/>
          <a:p>
            <a:pPr marL="201167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强大的索引：</a:t>
            </a:r>
          </a:p>
          <a:p>
            <a:pPr lvl="1" marL="402335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联合索引、全文索引、geo索引、ttl索引、嵌套索引</a:t>
            </a:r>
          </a:p>
          <a:p>
            <a:pPr lvl="2" marL="603504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类比：elasticsearch全文检索，redis ttl</a:t>
            </a:r>
          </a:p>
          <a:p>
            <a:pPr lvl="1" marL="402335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索引求交，更充分的索引利用率</a:t>
            </a:r>
          </a:p>
          <a:p>
            <a:pPr lvl="2" marL="603504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类比：elasticsearch多个倒排拉链的merge</a:t>
            </a:r>
          </a:p>
          <a:p>
            <a:pPr marL="201167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强大的聚合：</a:t>
            </a:r>
          </a:p>
          <a:p>
            <a:pPr lvl="1" marL="402335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连续多轮的group by统计(agg pipeline)</a:t>
            </a:r>
          </a:p>
          <a:p>
            <a:pPr lvl="2" marL="603504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类比：mysql group by、spark迭代运算</a:t>
            </a:r>
          </a:p>
          <a:p>
            <a:pPr lvl="1" marL="402335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执行user script的复杂统计(map reduce)</a:t>
            </a:r>
          </a:p>
          <a:p>
            <a:pPr lvl="2" marL="603504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类比：hadoop，redis+lua</a:t>
            </a:r>
          </a:p>
          <a:p>
            <a:pPr marL="201167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分布式文件系统：</a:t>
            </a:r>
          </a:p>
          <a:p>
            <a:pPr lvl="1" marL="402335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&lt;16MB的小文件（普通BSON文档存储）</a:t>
            </a:r>
          </a:p>
          <a:p>
            <a:pPr lvl="2" marL="603504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举例：CDN源站的图片存储</a:t>
            </a:r>
          </a:p>
          <a:p>
            <a:pPr lvl="1" marL="402335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&gt;16MB的大文件（使用GridFS存储）</a:t>
            </a:r>
          </a:p>
          <a:p>
            <a:pPr lvl="2" marL="603504" indent="-201167" defTabSz="280415">
              <a:spcBef>
                <a:spcPts val="2000"/>
              </a:spcBef>
              <a:buBlip>
                <a:blip r:embed="rId2"/>
              </a:buBlip>
              <a:defRPr sz="1632"/>
            </a:pPr>
            <a:r>
              <a:t>举例：CDN源站的视频存储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5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5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500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3" dur="500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6" dur="500"/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9" dur="500"/>
                                        <p:tgtEl>
                                          <p:spTgt spid="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4" dur="500"/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500"/>
                                        <p:tgtEl>
                                          <p:spTgt spid="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0" dur="500"/>
                                        <p:tgtEl>
                                          <p:spTgt spid="1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3" dur="500"/>
                                        <p:tgtEl>
                                          <p:spTgt spid="1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6" dur="500"/>
                                        <p:tgtEl>
                                          <p:spTgt spid="1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概念类比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概念类比</a:t>
            </a:r>
          </a:p>
        </p:txBody>
      </p:sp>
      <p:graphicFrame>
        <p:nvGraphicFramePr>
          <p:cNvPr id="152" name="表格"/>
          <p:cNvGraphicFramePr/>
          <p:nvPr/>
        </p:nvGraphicFramePr>
        <p:xfrm>
          <a:off x="508000" y="3035300"/>
          <a:ext cx="11925300" cy="57277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5962650"/>
                <a:gridCol w="5962650"/>
              </a:tblGrid>
              <a:tr h="6364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112"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12700" dir="540000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sql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112"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12700" dir="540000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MONGO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641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database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database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641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table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collection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641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row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document(bson)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641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column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field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641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index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index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641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table joins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$lookup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641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primary key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_id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6411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group by 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606060"/>
                          </a:solidFill>
                          <a:sym typeface="Gill Sans Light"/>
                        </a:rPr>
                        <a:t>aggregation pipeline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选择databa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选择database</a:t>
            </a:r>
          </a:p>
        </p:txBody>
      </p:sp>
      <p:sp>
        <p:nvSpPr>
          <p:cNvPr id="155" name="无需create database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无需create database</a:t>
            </a:r>
          </a:p>
          <a:p>
            <a:pPr>
              <a:buBlip>
                <a:blip r:embed="rId2"/>
              </a:buBlip>
            </a:pPr>
            <a:r>
              <a:t>database只是一个namespace</a:t>
            </a:r>
          </a:p>
        </p:txBody>
      </p:sp>
      <p:sp>
        <p:nvSpPr>
          <p:cNvPr id="156" name="show databases…"/>
          <p:cNvSpPr txBox="1"/>
          <p:nvPr/>
        </p:nvSpPr>
        <p:spPr>
          <a:xfrm>
            <a:off x="514350" y="2990850"/>
            <a:ext cx="5727700" cy="552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spcBef>
                <a:spcPts val="3200"/>
              </a:spcBef>
              <a:defRPr sz="3000"/>
            </a:pPr>
            <a:r>
              <a:t>show databases</a:t>
            </a:r>
          </a:p>
          <a:p>
            <a:pPr algn="l">
              <a:spcBef>
                <a:spcPts val="3200"/>
              </a:spcBef>
              <a:defRPr sz="3000"/>
            </a:pPr>
            <a:r>
              <a:t>use my_db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