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8"/>
    <p:restoredTop sz="94674"/>
  </p:normalViewPr>
  <p:slideViewPr>
    <p:cSldViewPr snapToGrid="0" snapToObjects="1">
      <p:cViewPr>
        <p:scale>
          <a:sx n="160" d="100"/>
          <a:sy n="160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wenliang/zipkin-ui-dem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wenliang.github.io/zipkin-ui-dem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tracing/specification" TargetMode="External"/><Relationship Id="rId2" Type="http://schemas.openxmlformats.org/officeDocument/2006/relationships/hyperlink" Target="https://bigbully.github.io/Dapper-transl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ipkin.io/pages/architecture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10385-8C72-E14E-A42E-A7C2AD80B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Hans" altLang="en-US" dirty="0"/>
              <a:t>教你实现分布式</a:t>
            </a:r>
            <a:r>
              <a:rPr kumimoji="1" lang="en-US" altLang="zh-Hans" dirty="0"/>
              <a:t>trace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00854A-FC63-C840-9D6A-10151448A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err="1"/>
              <a:t>l</a:t>
            </a:r>
            <a:r>
              <a:rPr kumimoji="1" lang="en-US" altLang="zh-Hans" dirty="0" err="1"/>
              <a:t>iangdong@smzdm.com</a:t>
            </a:r>
            <a:r>
              <a:rPr kumimoji="1" lang="zh-Hans" altLang="en-US" dirty="0"/>
              <a:t> </a:t>
            </a:r>
            <a:endParaRPr kumimoji="1" lang="en-US" altLang="zh-Hans" dirty="0"/>
          </a:p>
          <a:p>
            <a:r>
              <a:rPr kumimoji="1" lang="en-US" altLang="zh-Hans" dirty="0"/>
              <a:t>2018/04/25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26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6092CA-1C14-8B4C-82B3-C98FF03B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统一标准</a:t>
            </a:r>
            <a:r>
              <a:rPr kumimoji="1" lang="en-US" altLang="zh-CN" dirty="0" err="1"/>
              <a:t>O</a:t>
            </a:r>
            <a:r>
              <a:rPr kumimoji="1" lang="en-US" altLang="zh-Hans" dirty="0" err="1"/>
              <a:t>pentracing.io</a:t>
            </a:r>
            <a:endParaRPr kumimoji="1"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75AD01A-4545-264A-A0AA-393D66472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608" y="752883"/>
            <a:ext cx="7500024" cy="5968264"/>
          </a:xfrm>
        </p:spPr>
      </p:pic>
    </p:spTree>
    <p:extLst>
      <p:ext uri="{BB962C8B-B14F-4D97-AF65-F5344CB8AC3E}">
        <p14:creationId xmlns:p14="http://schemas.microsoft.com/office/powerpoint/2010/main" val="400780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E52B96-D7AC-7C49-8041-A2C0EF6A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Span</a:t>
            </a:r>
            <a:r>
              <a:rPr kumimoji="1" lang="zh-Hans" altLang="en-US" dirty="0"/>
              <a:t>示例（</a:t>
            </a:r>
            <a:r>
              <a:rPr kumimoji="1" lang="en-US" altLang="zh-Hans" dirty="0" err="1"/>
              <a:t>zipkin</a:t>
            </a:r>
            <a:r>
              <a:rPr kumimoji="1" lang="zh-Hans" altLang="en-US" dirty="0"/>
              <a:t>）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D9A556-7927-0C4C-9CA0-A15A16B9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742" y="424314"/>
            <a:ext cx="3474720" cy="807720"/>
          </a:xfrm>
        </p:spPr>
        <p:txBody>
          <a:bodyPr/>
          <a:lstStyle/>
          <a:p>
            <a:r>
              <a:rPr kumimoji="1" lang="en-US" altLang="zh-Hans" dirty="0" err="1"/>
              <a:t>api.smzdm.com</a:t>
            </a:r>
            <a:endParaRPr kumimoji="1"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FCE1902-881A-784B-8D6E-F3A952BCD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03451" y="1527698"/>
            <a:ext cx="3580366" cy="4197322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2622F5-09E6-E64D-A54A-6E11C8E20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74347" y="412190"/>
            <a:ext cx="3474720" cy="813171"/>
          </a:xfrm>
        </p:spPr>
        <p:txBody>
          <a:bodyPr/>
          <a:lstStyle/>
          <a:p>
            <a:r>
              <a:rPr kumimoji="1" lang="en-US" altLang="zh-Hans" dirty="0" err="1"/>
              <a:t>userapi.smzdm.com</a:t>
            </a:r>
            <a:endParaRPr kumimoji="1" lang="zh-CN" altLang="en-US" dirty="0"/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018572A7-1400-924C-8D93-B0113D451551}"/>
              </a:ext>
            </a:extLst>
          </p:cNvPr>
          <p:cNvSpPr/>
          <p:nvPr/>
        </p:nvSpPr>
        <p:spPr>
          <a:xfrm>
            <a:off x="6881136" y="951835"/>
            <a:ext cx="826008" cy="21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C10200-A454-A942-908D-12046DA49A32}"/>
              </a:ext>
            </a:extLst>
          </p:cNvPr>
          <p:cNvSpPr txBox="1"/>
          <p:nvPr/>
        </p:nvSpPr>
        <p:spPr>
          <a:xfrm>
            <a:off x="5580634" y="419258"/>
            <a:ext cx="342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Span=</a:t>
            </a:r>
            <a:r>
              <a:rPr kumimoji="1" lang="en-US" altLang="zh-CN" dirty="0" err="1"/>
              <a:t>ClientSpan+ServerSpan</a:t>
            </a:r>
            <a:endParaRPr kumimoji="1" lang="zh-CN" altLang="en-US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76C514D4-A455-E545-B925-0CA0C4E46798}"/>
              </a:ext>
            </a:extLst>
          </p:cNvPr>
          <p:cNvSpPr/>
          <p:nvPr/>
        </p:nvSpPr>
        <p:spPr>
          <a:xfrm>
            <a:off x="6881136" y="5396067"/>
            <a:ext cx="826008" cy="21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A1AB3FE-DA1E-2E40-8998-AA75F7581558}"/>
              </a:ext>
            </a:extLst>
          </p:cNvPr>
          <p:cNvSpPr txBox="1"/>
          <p:nvPr/>
        </p:nvSpPr>
        <p:spPr>
          <a:xfrm>
            <a:off x="5993638" y="5622774"/>
            <a:ext cx="3427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HTTP Header:</a:t>
            </a:r>
          </a:p>
          <a:p>
            <a:r>
              <a:rPr kumimoji="1" lang="en-US" altLang="zh-CN" b="1" dirty="0" err="1"/>
              <a:t>traceId</a:t>
            </a:r>
            <a:r>
              <a:rPr kumimoji="1" lang="en-US" altLang="zh-CN" b="1" dirty="0"/>
              <a:t>=</a:t>
            </a:r>
            <a:r>
              <a:rPr lang="en-US" altLang="zh-CN" b="1" dirty="0"/>
              <a:t>00055dc8f14d83e5</a:t>
            </a:r>
          </a:p>
          <a:p>
            <a:r>
              <a:rPr kumimoji="1" lang="en-US" altLang="zh-CN" b="1" dirty="0" err="1"/>
              <a:t>spanId</a:t>
            </a:r>
            <a:r>
              <a:rPr kumimoji="1" lang="en-US" altLang="zh-CN" b="1" dirty="0"/>
              <a:t>=</a:t>
            </a:r>
            <a:r>
              <a:rPr lang="en-US" altLang="zh-CN" b="1" dirty="0"/>
              <a:t>00055dc8f14d8492</a:t>
            </a:r>
          </a:p>
          <a:p>
            <a:r>
              <a:rPr kumimoji="1" lang="en-US" altLang="zh-CN" b="1" dirty="0" err="1"/>
              <a:t>parentId</a:t>
            </a:r>
            <a:r>
              <a:rPr kumimoji="1" lang="en-US" altLang="zh-CN" b="1" dirty="0"/>
              <a:t>=</a:t>
            </a:r>
            <a:endParaRPr kumimoji="1" lang="zh-CN" altLang="en-US" dirty="0"/>
          </a:p>
        </p:txBody>
      </p:sp>
      <p:pic>
        <p:nvPicPr>
          <p:cNvPr id="21" name="内容占位符 20">
            <a:extLst>
              <a:ext uri="{FF2B5EF4-FFF2-40B4-BE49-F238E27FC236}">
                <a16:creationId xmlns:a16="http://schemas.microsoft.com/office/drawing/2014/main" id="{32A7EF1A-A13B-6842-B6D9-F78F32314B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97951" y="1467195"/>
            <a:ext cx="3475037" cy="3913745"/>
          </a:xfrm>
        </p:spPr>
      </p:pic>
      <p:sp>
        <p:nvSpPr>
          <p:cNvPr id="22" name="右箭头 21">
            <a:extLst>
              <a:ext uri="{FF2B5EF4-FFF2-40B4-BE49-F238E27FC236}">
                <a16:creationId xmlns:a16="http://schemas.microsoft.com/office/drawing/2014/main" id="{92AF6C13-A1F8-8745-8675-B5AF4B489329}"/>
              </a:ext>
            </a:extLst>
          </p:cNvPr>
          <p:cNvSpPr/>
          <p:nvPr/>
        </p:nvSpPr>
        <p:spPr>
          <a:xfrm>
            <a:off x="11254182" y="3316836"/>
            <a:ext cx="826008" cy="21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881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987FA9-DD58-5945-93AD-D7C2572B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/>
              <a:t>Span</a:t>
            </a:r>
            <a:r>
              <a:rPr kumimoji="1" lang="zh-Hans" altLang="en-US" dirty="0"/>
              <a:t>示例（</a:t>
            </a:r>
            <a:r>
              <a:rPr kumimoji="1" lang="en-US" altLang="zh-Hans" dirty="0" err="1"/>
              <a:t>zipkin</a:t>
            </a:r>
            <a:r>
              <a:rPr kumimoji="1" lang="zh-Hans" altLang="en-US" dirty="0"/>
              <a:t>）</a:t>
            </a:r>
            <a:endParaRPr kumimoji="1"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C04F9BB-7E01-0548-8FE4-582F2D0C9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220" y="1437148"/>
            <a:ext cx="6105485" cy="4090675"/>
          </a:xfr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8E48480-2043-7A4C-AF64-206A1488F198}"/>
              </a:ext>
            </a:extLst>
          </p:cNvPr>
          <p:cNvSpPr txBox="1">
            <a:spLocks/>
          </p:cNvSpPr>
          <p:nvPr/>
        </p:nvSpPr>
        <p:spPr>
          <a:xfrm>
            <a:off x="4219220" y="629428"/>
            <a:ext cx="3474720" cy="80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dirty="0"/>
              <a:t>userdb_mysql_m01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798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84D-06FE-EC46-AACE-28BD23DB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s" dirty="0" err="1"/>
              <a:t>zipkin</a:t>
            </a:r>
            <a:r>
              <a:rPr kumimoji="1" lang="zh-Hans" altLang="en-US" dirty="0"/>
              <a:t>架构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B463A7B-4940-BD45-8551-77A4A3F72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042" y="863600"/>
            <a:ext cx="6716592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2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9F26E-4CE5-7A49-8FA8-EBED7AA1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基于</a:t>
            </a:r>
            <a:r>
              <a:rPr kumimoji="1" lang="en-US" altLang="zh-Hans" dirty="0" err="1"/>
              <a:t>elasticsearch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A79A24-3C8C-4643-8825-751F9F28A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Hans" altLang="en-US" dirty="0"/>
              <a:t>常见需求</a:t>
            </a:r>
            <a:endParaRPr lang="en-US" altLang="zh-Hans" dirty="0"/>
          </a:p>
          <a:p>
            <a:pPr lvl="1"/>
            <a:r>
              <a:rPr lang="zh-Hans" altLang="en-US" dirty="0"/>
              <a:t>过滤</a:t>
            </a:r>
            <a:endParaRPr lang="en-US" altLang="zh-Hans" dirty="0"/>
          </a:p>
          <a:p>
            <a:pPr lvl="2"/>
            <a:r>
              <a:rPr lang="en-US" altLang="zh-Hans" dirty="0"/>
              <a:t>trace</a:t>
            </a:r>
            <a:r>
              <a:rPr lang="zh-Hans" altLang="en-US" dirty="0"/>
              <a:t> </a:t>
            </a:r>
            <a:r>
              <a:rPr lang="en-US" altLang="zh-Hans" dirty="0"/>
              <a:t>id</a:t>
            </a:r>
            <a:r>
              <a:rPr lang="zh-Hans" altLang="en-US" dirty="0"/>
              <a:t>：追溯</a:t>
            </a:r>
            <a:r>
              <a:rPr lang="en-US" altLang="zh-Hans" dirty="0"/>
              <a:t>ID</a:t>
            </a:r>
          </a:p>
          <a:p>
            <a:pPr lvl="2"/>
            <a:r>
              <a:rPr lang="en-US" altLang="zh-Hans" dirty="0"/>
              <a:t>name</a:t>
            </a:r>
            <a:r>
              <a:rPr lang="zh-Hans" altLang="en-US" dirty="0"/>
              <a:t>：方法名</a:t>
            </a:r>
            <a:endParaRPr lang="en-US" altLang="zh-Hans" dirty="0"/>
          </a:p>
          <a:p>
            <a:pPr lvl="2"/>
            <a:r>
              <a:rPr lang="en-US" altLang="zh-Hans" dirty="0" err="1"/>
              <a:t>localEndpoint.serviceName</a:t>
            </a:r>
            <a:r>
              <a:rPr lang="zh-Hans" altLang="en-US" dirty="0"/>
              <a:t>：服务名</a:t>
            </a:r>
            <a:endParaRPr lang="en-US" altLang="zh-Hans" dirty="0"/>
          </a:p>
          <a:p>
            <a:pPr lvl="2"/>
            <a:r>
              <a:rPr lang="en-US" altLang="zh-Hans" dirty="0"/>
              <a:t>kind</a:t>
            </a:r>
            <a:r>
              <a:rPr lang="zh-Hans" altLang="en-US" dirty="0"/>
              <a:t>：身份（客户端</a:t>
            </a:r>
            <a:r>
              <a:rPr lang="en-US" altLang="zh-Hans" dirty="0"/>
              <a:t>/</a:t>
            </a:r>
            <a:r>
              <a:rPr lang="zh-Hans" altLang="en-US" dirty="0"/>
              <a:t>服务端）</a:t>
            </a:r>
            <a:endParaRPr lang="en-US" altLang="zh-Hans" dirty="0"/>
          </a:p>
          <a:p>
            <a:pPr lvl="2"/>
            <a:r>
              <a:rPr lang="en-US" altLang="zh-Hans" dirty="0"/>
              <a:t>tag</a:t>
            </a:r>
            <a:r>
              <a:rPr lang="zh-Hans" altLang="en-US" dirty="0"/>
              <a:t>：自定义标签</a:t>
            </a:r>
            <a:endParaRPr lang="en-US" altLang="zh-Hans" dirty="0"/>
          </a:p>
          <a:p>
            <a:pPr lvl="2"/>
            <a:r>
              <a:rPr lang="en-US" altLang="zh-Hans" dirty="0" err="1"/>
              <a:t>timestamp+duration</a:t>
            </a:r>
            <a:r>
              <a:rPr lang="zh-Hans" altLang="en-US" dirty="0"/>
              <a:t>：时间、时长</a:t>
            </a:r>
            <a:endParaRPr lang="en-US" altLang="zh-Hans" dirty="0"/>
          </a:p>
          <a:p>
            <a:pPr lvl="1"/>
            <a:r>
              <a:rPr lang="zh-Hans" altLang="en-US" dirty="0"/>
              <a:t>聚合</a:t>
            </a:r>
            <a:endParaRPr lang="en-US" altLang="zh-Hans" dirty="0"/>
          </a:p>
          <a:p>
            <a:pPr lvl="2"/>
            <a:r>
              <a:rPr lang="en-US" altLang="zh-Hans" dirty="0"/>
              <a:t>name</a:t>
            </a:r>
            <a:r>
              <a:rPr lang="zh-Hans" altLang="en-US" dirty="0"/>
              <a:t>：方法名</a:t>
            </a:r>
            <a:endParaRPr lang="en-US" altLang="zh-Hans" dirty="0"/>
          </a:p>
          <a:p>
            <a:pPr lvl="2"/>
            <a:r>
              <a:rPr lang="en-US" altLang="zh-Hans" dirty="0"/>
              <a:t>kind</a:t>
            </a:r>
            <a:r>
              <a:rPr lang="zh-Hans" altLang="en-US" dirty="0"/>
              <a:t>：身份</a:t>
            </a:r>
            <a:endParaRPr lang="en-US" altLang="zh-Hans" dirty="0"/>
          </a:p>
          <a:p>
            <a:pPr lvl="2"/>
            <a:r>
              <a:rPr lang="en-US" altLang="zh-Hans" dirty="0"/>
              <a:t>tag</a:t>
            </a:r>
            <a:r>
              <a:rPr lang="zh-Hans" altLang="en-US" dirty="0"/>
              <a:t>：自定义标签</a:t>
            </a:r>
            <a:endParaRPr lang="en-US" altLang="zh-Hans" dirty="0"/>
          </a:p>
          <a:p>
            <a:pPr lvl="2"/>
            <a:r>
              <a:rPr lang="en-US" altLang="zh-Hans" dirty="0"/>
              <a:t>…</a:t>
            </a:r>
          </a:p>
          <a:p>
            <a:r>
              <a:rPr lang="zh-Hans" altLang="en-US" dirty="0"/>
              <a:t>调用链绘制算法：</a:t>
            </a:r>
            <a:endParaRPr lang="en-US" altLang="zh-Hans" dirty="0"/>
          </a:p>
          <a:p>
            <a:pPr marL="845820" lvl="1" indent="-342900">
              <a:buFont typeface="+mj-lt"/>
              <a:buAutoNum type="arabicPeriod"/>
            </a:pPr>
            <a:r>
              <a:rPr lang="zh-Hans" altLang="en-US" dirty="0"/>
              <a:t>按</a:t>
            </a:r>
            <a:r>
              <a:rPr lang="en-US" altLang="zh-Hans" dirty="0"/>
              <a:t>trace</a:t>
            </a:r>
            <a:r>
              <a:rPr lang="zh-Hans" altLang="en-US" dirty="0"/>
              <a:t> </a:t>
            </a:r>
            <a:r>
              <a:rPr lang="en-US" altLang="zh-Hans" dirty="0"/>
              <a:t>id</a:t>
            </a:r>
            <a:r>
              <a:rPr lang="zh-Hans" altLang="en-US" dirty="0"/>
              <a:t>过滤得到所有</a:t>
            </a:r>
            <a:r>
              <a:rPr lang="en-US" altLang="zh-Hans" dirty="0"/>
              <a:t>span</a:t>
            </a:r>
            <a:r>
              <a:rPr lang="zh-Hans" altLang="en-US" dirty="0"/>
              <a:t>到内存</a:t>
            </a:r>
            <a:endParaRPr lang="en-US" altLang="zh-Hans" dirty="0"/>
          </a:p>
          <a:p>
            <a:pPr marL="845820" lvl="1" indent="-342900">
              <a:buFont typeface="+mj-lt"/>
              <a:buAutoNum type="arabicPeriod"/>
            </a:pPr>
            <a:r>
              <a:rPr lang="zh-CN" altLang="en-US" dirty="0"/>
              <a:t>按</a:t>
            </a:r>
            <a:r>
              <a:rPr lang="en-US" altLang="zh-CN" dirty="0"/>
              <a:t>span id</a:t>
            </a:r>
            <a:r>
              <a:rPr lang="zh-CN" altLang="en-US" dirty="0"/>
              <a:t>聚合</a:t>
            </a:r>
            <a:r>
              <a:rPr lang="en-US" altLang="zh-CN" dirty="0"/>
              <a:t>CLIENT</a:t>
            </a:r>
            <a:r>
              <a:rPr lang="zh-CN" altLang="en-US" dirty="0"/>
              <a:t>和</a:t>
            </a:r>
            <a:r>
              <a:rPr lang="en-US" altLang="zh-CN" dirty="0"/>
              <a:t>SERVER</a:t>
            </a:r>
            <a:r>
              <a:rPr lang="zh-CN" altLang="en-US" dirty="0"/>
              <a:t>日志</a:t>
            </a:r>
            <a:r>
              <a:rPr lang="zh-Hans" altLang="en-US" dirty="0"/>
              <a:t>信息</a:t>
            </a:r>
            <a:endParaRPr lang="en-US" altLang="zh-Hans" dirty="0"/>
          </a:p>
          <a:p>
            <a:pPr marL="845820" lvl="1" indent="-342900">
              <a:buFont typeface="+mj-lt"/>
              <a:buAutoNum type="arabicPeriod"/>
            </a:pPr>
            <a:r>
              <a:rPr lang="zh-CN" altLang="en-US" dirty="0"/>
              <a:t>找出</a:t>
            </a:r>
            <a:r>
              <a:rPr lang="zh-Hans" altLang="en-US" dirty="0"/>
              <a:t>没有</a:t>
            </a:r>
            <a:r>
              <a:rPr lang="en-US" altLang="zh-Hans" dirty="0" err="1"/>
              <a:t>parentId</a:t>
            </a:r>
            <a:r>
              <a:rPr lang="zh-Hans" altLang="en-US" dirty="0"/>
              <a:t>的</a:t>
            </a:r>
            <a:r>
              <a:rPr lang="en-US" altLang="zh-Hans" dirty="0"/>
              <a:t>root</a:t>
            </a:r>
            <a:r>
              <a:rPr lang="zh-Hans" altLang="en-US" dirty="0"/>
              <a:t> </a:t>
            </a:r>
            <a:r>
              <a:rPr lang="en-US" altLang="zh-Hans" dirty="0"/>
              <a:t>span</a:t>
            </a:r>
            <a:r>
              <a:rPr lang="zh-Hans" altLang="en-US" dirty="0"/>
              <a:t>（调用链入口）</a:t>
            </a:r>
            <a:endParaRPr lang="en-US" altLang="zh-Hans" dirty="0"/>
          </a:p>
          <a:p>
            <a:pPr marL="845820" lvl="1" indent="-342900">
              <a:buFont typeface="+mj-lt"/>
              <a:buAutoNum type="arabicPeriod"/>
            </a:pPr>
            <a:r>
              <a:rPr lang="zh-CN" altLang="en-US" dirty="0"/>
              <a:t>将所有</a:t>
            </a:r>
            <a:r>
              <a:rPr lang="en-US" altLang="zh-CN" dirty="0"/>
              <a:t>span</a:t>
            </a:r>
            <a:r>
              <a:rPr lang="zh-CN" altLang="en-US" dirty="0"/>
              <a:t>按</a:t>
            </a:r>
            <a:r>
              <a:rPr lang="en-US" altLang="zh-CN" dirty="0"/>
              <a:t>parent Id</a:t>
            </a:r>
            <a:r>
              <a:rPr lang="zh-Hans" altLang="en-US" dirty="0"/>
              <a:t>索引起来</a:t>
            </a:r>
            <a:endParaRPr lang="en-US" altLang="zh-Hans" dirty="0"/>
          </a:p>
          <a:p>
            <a:pPr marL="845820" lvl="1" indent="-342900">
              <a:buFont typeface="+mj-lt"/>
              <a:buAutoNum type="arabicPeriod"/>
            </a:pPr>
            <a:r>
              <a:rPr lang="zh-CN" altLang="en-US" dirty="0"/>
              <a:t>从</a:t>
            </a:r>
            <a:r>
              <a:rPr lang="en-US" altLang="zh-CN" dirty="0"/>
              <a:t>root span</a:t>
            </a:r>
            <a:r>
              <a:rPr lang="zh-CN" altLang="en-US" dirty="0"/>
              <a:t>开始，</a:t>
            </a:r>
            <a:r>
              <a:rPr lang="zh-Hans" altLang="en-US" dirty="0"/>
              <a:t>按</a:t>
            </a:r>
            <a:r>
              <a:rPr lang="zh-CN" altLang="en-US" dirty="0"/>
              <a:t>广度优先建立调用链</a:t>
            </a:r>
            <a:r>
              <a:rPr lang="en-US" altLang="zh-CN" dirty="0"/>
              <a:t>tree</a:t>
            </a:r>
            <a:r>
              <a:rPr lang="zh-Hans" altLang="en-US" dirty="0"/>
              <a:t>（基于</a:t>
            </a:r>
            <a:r>
              <a:rPr lang="en-US" altLang="zh-Hans" dirty="0"/>
              <a:t>4</a:t>
            </a:r>
            <a:r>
              <a:rPr lang="zh-Hans" altLang="en-US" dirty="0"/>
              <a:t>中索引）</a:t>
            </a:r>
            <a:endParaRPr lang="en-US" altLang="zh-CN" dirty="0"/>
          </a:p>
          <a:p>
            <a:pPr marL="845820" lvl="1" indent="-342900">
              <a:buFont typeface="+mj-lt"/>
              <a:buAutoNum type="arabicPeriod"/>
            </a:pPr>
            <a:r>
              <a:rPr lang="zh-CN" altLang="en-US" dirty="0"/>
              <a:t>深度优先遍历调用</a:t>
            </a:r>
            <a:r>
              <a:rPr lang="zh-Hans" altLang="en-US" dirty="0"/>
              <a:t>链</a:t>
            </a:r>
            <a:r>
              <a:rPr lang="en-US" altLang="zh-CN" dirty="0"/>
              <a:t>tree</a:t>
            </a:r>
            <a:r>
              <a:rPr lang="zh-CN" altLang="en-US" dirty="0"/>
              <a:t>，输出</a:t>
            </a:r>
            <a:r>
              <a:rPr lang="en-US" altLang="zh-CN" dirty="0"/>
              <a:t>HTML</a:t>
            </a:r>
            <a:r>
              <a:rPr lang="zh-CN" altLang="en-US" dirty="0"/>
              <a:t>结构</a:t>
            </a:r>
          </a:p>
        </p:txBody>
      </p:sp>
    </p:spTree>
    <p:extLst>
      <p:ext uri="{BB962C8B-B14F-4D97-AF65-F5344CB8AC3E}">
        <p14:creationId xmlns:p14="http://schemas.microsoft.com/office/powerpoint/2010/main" val="189252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08279-CA9C-8842-A5C6-ECE14453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调用链绘制</a:t>
            </a:r>
            <a:r>
              <a:rPr kumimoji="1" lang="en-US" altLang="zh-Hans" dirty="0"/>
              <a:t>DEMO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6776292-B7DE-F04E-A9E3-591016CF0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3861" y="1982577"/>
            <a:ext cx="7680962" cy="88431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54B8484-D955-7E44-AD33-E1C875AB964F}"/>
              </a:ext>
            </a:extLst>
          </p:cNvPr>
          <p:cNvSpPr/>
          <p:nvPr/>
        </p:nvSpPr>
        <p:spPr>
          <a:xfrm>
            <a:off x="3723861" y="3331850"/>
            <a:ext cx="7193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s" altLang="en-US" dirty="0"/>
              <a:t>代码：</a:t>
            </a:r>
            <a:r>
              <a:rPr lang="en-US" altLang="zh-CN" dirty="0">
                <a:hlinkClick r:id="rId3"/>
              </a:rPr>
              <a:t>https://github.com/owenliang/zipkin-ui-demo</a:t>
            </a:r>
            <a:endParaRPr lang="en-US" altLang="zh-CN" dirty="0"/>
          </a:p>
          <a:p>
            <a:r>
              <a:rPr lang="zh-Hans" altLang="en-US" dirty="0"/>
              <a:t>演示：</a:t>
            </a:r>
            <a:r>
              <a:rPr lang="en-US" altLang="zh-CN" dirty="0">
                <a:hlinkClick r:id="rId4"/>
              </a:rPr>
              <a:t>https://owenliang.github.io/zipkin-ui-demo/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978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4410F-2A3B-D040-8281-1B8EB5B6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学习资料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DA6BBA-1470-BC46-B8B1-3AC312230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Dapper: </a:t>
            </a:r>
            <a:r>
              <a:rPr kumimoji="1" lang="en-US" altLang="zh-CN" dirty="0">
                <a:hlinkClick r:id="rId2"/>
              </a:rPr>
              <a:t>https://bigbully.github.io</a:t>
            </a:r>
            <a:r>
              <a:rPr kumimoji="1" lang="en-US" altLang="zh-CN">
                <a:hlinkClick r:id="rId2"/>
              </a:rPr>
              <a:t>/Dapper-translation/</a:t>
            </a:r>
            <a:r>
              <a:rPr kumimoji="1" lang="en-US" altLang="zh-CN"/>
              <a:t> </a:t>
            </a:r>
            <a:endParaRPr kumimoji="1" lang="en-US" altLang="zh-CN" dirty="0"/>
          </a:p>
          <a:p>
            <a:r>
              <a:rPr kumimoji="1" lang="en-US" altLang="zh-CN" dirty="0" err="1"/>
              <a:t>Opentracing</a:t>
            </a:r>
            <a:r>
              <a:rPr kumimoji="1" lang="en-US" altLang="zh-CN" dirty="0"/>
              <a:t>: </a:t>
            </a:r>
            <a:r>
              <a:rPr kumimoji="1" lang="en-US" altLang="zh-CN" dirty="0">
                <a:hlinkClick r:id="rId3"/>
              </a:rPr>
              <a:t>https://github.com/opentracing/specification</a:t>
            </a:r>
            <a:r>
              <a:rPr kumimoji="1" lang="en-US" altLang="zh-CN" dirty="0"/>
              <a:t> </a:t>
            </a:r>
          </a:p>
          <a:p>
            <a:r>
              <a:rPr kumimoji="1" lang="en-US" altLang="zh-CN" dirty="0" err="1"/>
              <a:t>Zipkin</a:t>
            </a:r>
            <a:r>
              <a:rPr kumimoji="1" lang="en-US" altLang="zh-CN" dirty="0"/>
              <a:t>: </a:t>
            </a:r>
            <a:r>
              <a:rPr kumimoji="1" lang="en-US" altLang="zh-CN" dirty="0">
                <a:hlinkClick r:id="rId4"/>
              </a:rPr>
              <a:t>https://zipkin.io/pages/architecture.html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959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228A-A0AB-2B45-957D-2C3A58C38B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Q</a:t>
            </a:r>
            <a:r>
              <a:rPr kumimoji="1" lang="en-US" altLang="zh-Hans" dirty="0"/>
              <a:t>&amp;A	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8DB387-DAF8-324F-B86C-4CD3033EA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Hans" altLang="en-US" dirty="0"/>
              <a:t>谢谢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127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92C46-AB48-DA46-AC15-669FF9B4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一个典型的</a:t>
            </a:r>
            <a:r>
              <a:rPr lang="en-US" altLang="zh-CN" b="1" dirty="0"/>
              <a:t>Trace</a:t>
            </a:r>
            <a:r>
              <a:rPr lang="zh-CN" altLang="en-US" b="1" dirty="0"/>
              <a:t>案例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0B0D36B-8B49-914D-99F6-C20CB0EA0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4964" y="863600"/>
            <a:ext cx="5142747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B0319-2EE5-FC4E-B062-10526CEA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一个典型的</a:t>
            </a:r>
            <a:r>
              <a:rPr lang="en-US" altLang="zh-CN" b="1" dirty="0"/>
              <a:t>Trace</a:t>
            </a:r>
            <a:r>
              <a:rPr lang="zh-CN" altLang="en-US" b="1" dirty="0"/>
              <a:t>案例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28CB4C-BB54-0E44-9D55-7C430CA4A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368" y="1741678"/>
            <a:ext cx="5969000" cy="3365500"/>
          </a:xfrm>
          <a:prstGeom prst="rect">
            <a:avLst/>
          </a:prstGeom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6013F96-3DB7-DD49-A96A-BAB5BA7E4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47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</a:t>
            </a:r>
            <a:r>
              <a:rPr kumimoji="1" lang="en-US" altLang="zh-Hans" dirty="0"/>
              <a:t>oogle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dapper</a:t>
            </a:r>
            <a:r>
              <a:rPr kumimoji="1" lang="zh-Hans" altLang="en-US" dirty="0"/>
              <a:t>论文 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2B5A05B-80CF-A045-8588-B376AF59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8846" y="863600"/>
            <a:ext cx="723498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</a:t>
            </a:r>
            <a:r>
              <a:rPr kumimoji="1" lang="en-US" altLang="zh-Hans" dirty="0"/>
              <a:t>oogle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dapper</a:t>
            </a:r>
            <a:r>
              <a:rPr kumimoji="1" lang="zh-Hans" altLang="en-US" dirty="0"/>
              <a:t>论文 </a:t>
            </a:r>
            <a:endParaRPr kumimoji="1"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E1DAA8C-7F31-A448-9482-81051CF45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023" y="863600"/>
            <a:ext cx="6854629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6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</a:t>
            </a:r>
            <a:r>
              <a:rPr kumimoji="1" lang="en-US" altLang="zh-Hans" dirty="0"/>
              <a:t>oogle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dapper</a:t>
            </a:r>
            <a:r>
              <a:rPr kumimoji="1" lang="zh-Hans" altLang="en-US" dirty="0"/>
              <a:t>论文 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8FA8453-EEB2-8D48-9482-B971217B9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00436"/>
            <a:ext cx="7315200" cy="32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</a:t>
            </a:r>
            <a:r>
              <a:rPr kumimoji="1" lang="en-US" altLang="zh-Hans" dirty="0"/>
              <a:t>oogle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dapper</a:t>
            </a:r>
            <a:r>
              <a:rPr kumimoji="1" lang="zh-Hans" altLang="en-US" dirty="0"/>
              <a:t>论文 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6F12C70-C135-7942-8174-BA63AC508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73645"/>
            <a:ext cx="7315200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3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开源实现</a:t>
            </a:r>
            <a:r>
              <a:rPr kumimoji="1" lang="en-US" altLang="zh-Hans" dirty="0" err="1"/>
              <a:t>Zipkin.io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2D902E1-7EAD-024A-8933-99440CD9F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383" y="1374016"/>
            <a:ext cx="8375228" cy="41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4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843A4-648B-6F42-AC46-3C039B9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s" altLang="en-US" dirty="0"/>
              <a:t>统一标准</a:t>
            </a:r>
            <a:r>
              <a:rPr kumimoji="1" lang="en-US" altLang="zh-CN" dirty="0" err="1"/>
              <a:t>O</a:t>
            </a:r>
            <a:r>
              <a:rPr kumimoji="1" lang="en-US" altLang="zh-Hans" dirty="0" err="1"/>
              <a:t>pentracing.io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6ED4A-9E09-0842-ADCA-015090309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Tracer</a:t>
            </a:r>
          </a:p>
          <a:p>
            <a:pPr lvl="1"/>
            <a:r>
              <a:rPr lang="en-US" altLang="zh-CN" b="1" dirty="0"/>
              <a:t>Start a new Span</a:t>
            </a:r>
          </a:p>
          <a:p>
            <a:pPr lvl="1"/>
            <a:r>
              <a:rPr lang="en-US" altLang="zh-CN" b="1" dirty="0"/>
              <a:t>Inject a </a:t>
            </a:r>
            <a:r>
              <a:rPr lang="en-US" altLang="zh-CN" b="1" dirty="0" err="1"/>
              <a:t>SpanContext</a:t>
            </a:r>
            <a:r>
              <a:rPr lang="en-US" altLang="zh-CN" b="1" dirty="0"/>
              <a:t> into a carrier</a:t>
            </a:r>
          </a:p>
          <a:p>
            <a:pPr lvl="1"/>
            <a:r>
              <a:rPr lang="en-US" altLang="zh-CN" b="1" dirty="0"/>
              <a:t>Extract a </a:t>
            </a:r>
            <a:r>
              <a:rPr lang="en-US" altLang="zh-CN" b="1" dirty="0" err="1"/>
              <a:t>SpanContext</a:t>
            </a:r>
            <a:r>
              <a:rPr lang="en-US" altLang="zh-CN" b="1" dirty="0"/>
              <a:t> from a carrier</a:t>
            </a:r>
          </a:p>
          <a:p>
            <a:r>
              <a:rPr lang="en-US" altLang="zh-CN" b="1" dirty="0"/>
              <a:t>Span</a:t>
            </a:r>
          </a:p>
          <a:p>
            <a:pPr lvl="1"/>
            <a:r>
              <a:rPr lang="en-US" altLang="zh-CN" b="1" dirty="0"/>
              <a:t>Retrieve the Spans </a:t>
            </a:r>
            <a:r>
              <a:rPr lang="en-US" altLang="zh-CN" b="1" dirty="0" err="1"/>
              <a:t>SpanContext</a:t>
            </a:r>
            <a:endParaRPr lang="en-US" altLang="zh-CN" b="1" dirty="0"/>
          </a:p>
          <a:p>
            <a:pPr lvl="1"/>
            <a:r>
              <a:rPr lang="en-US" altLang="zh-CN" b="1" dirty="0"/>
              <a:t>Overwrite the operation name</a:t>
            </a:r>
          </a:p>
          <a:p>
            <a:pPr lvl="1"/>
            <a:r>
              <a:rPr lang="en-US" altLang="zh-CN" b="1" dirty="0"/>
              <a:t>Finish the Span</a:t>
            </a:r>
          </a:p>
          <a:p>
            <a:pPr lvl="1"/>
            <a:r>
              <a:rPr lang="en-US" altLang="zh-CN" b="1" dirty="0"/>
              <a:t>Set a Span tag</a:t>
            </a:r>
          </a:p>
          <a:p>
            <a:pPr lvl="1"/>
            <a:r>
              <a:rPr lang="en-US" altLang="zh-CN" b="1" dirty="0"/>
              <a:t>Log structured data</a:t>
            </a:r>
          </a:p>
          <a:p>
            <a:pPr lvl="1"/>
            <a:r>
              <a:rPr lang="en-US" altLang="zh-CN" b="1" dirty="0"/>
              <a:t>Set a baggage item</a:t>
            </a:r>
          </a:p>
          <a:p>
            <a:pPr lvl="1"/>
            <a:r>
              <a:rPr lang="en-US" altLang="zh-CN" b="1" dirty="0"/>
              <a:t>Get a baggage item</a:t>
            </a:r>
          </a:p>
          <a:p>
            <a:r>
              <a:rPr lang="en-US" altLang="zh-CN" b="1" dirty="0" err="1"/>
              <a:t>SpanContext</a:t>
            </a:r>
            <a:endParaRPr lang="en-US" altLang="zh-CN" b="1" dirty="0"/>
          </a:p>
          <a:p>
            <a:pPr lvl="1"/>
            <a:r>
              <a:rPr lang="en-US" altLang="zh-CN" b="1" dirty="0"/>
              <a:t>Iterate through all baggage items</a:t>
            </a:r>
          </a:p>
        </p:txBody>
      </p:sp>
    </p:spTree>
    <p:extLst>
      <p:ext uri="{BB962C8B-B14F-4D97-AF65-F5344CB8AC3E}">
        <p14:creationId xmlns:p14="http://schemas.microsoft.com/office/powerpoint/2010/main" val="4195225857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框架</Template>
  <TotalTime>349</TotalTime>
  <Words>292</Words>
  <Application>Microsoft Macintosh PowerPoint</Application>
  <PresentationFormat>宽屏</PresentationFormat>
  <Paragraphs>67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幼圆</vt:lpstr>
      <vt:lpstr>Corbel</vt:lpstr>
      <vt:lpstr>Wingdings 2</vt:lpstr>
      <vt:lpstr>框架</vt:lpstr>
      <vt:lpstr>教你实现分布式trace</vt:lpstr>
      <vt:lpstr>一个典型的Trace案例</vt:lpstr>
      <vt:lpstr>一个典型的Trace案例</vt:lpstr>
      <vt:lpstr>Google dapper论文 </vt:lpstr>
      <vt:lpstr>Google dapper论文 </vt:lpstr>
      <vt:lpstr>Google dapper论文 </vt:lpstr>
      <vt:lpstr>Google dapper论文 </vt:lpstr>
      <vt:lpstr>开源实现Zipkin.io</vt:lpstr>
      <vt:lpstr>统一标准Opentracing.io</vt:lpstr>
      <vt:lpstr>统一标准Opentracing.io</vt:lpstr>
      <vt:lpstr>Span示例（zipkin）</vt:lpstr>
      <vt:lpstr>Span示例（zipkin）</vt:lpstr>
      <vt:lpstr>zipkin架构</vt:lpstr>
      <vt:lpstr>基于elasticsearch</vt:lpstr>
      <vt:lpstr>调用链绘制DEMO</vt:lpstr>
      <vt:lpstr>学习资料</vt:lpstr>
      <vt:lpstr>Q&amp;A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owenliang1990@gmail.com</dc:creator>
  <cp:lastModifiedBy>owenliang1990@gmail.com</cp:lastModifiedBy>
  <cp:revision>135</cp:revision>
  <dcterms:created xsi:type="dcterms:W3CDTF">2018-04-25T03:23:33Z</dcterms:created>
  <dcterms:modified xsi:type="dcterms:W3CDTF">2018-04-25T09:13:25Z</dcterms:modified>
</cp:coreProperties>
</file>